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70" r:id="rId4"/>
  </p:sldMasterIdLst>
  <p:notesMasterIdLst>
    <p:notesMasterId r:id="rId115"/>
  </p:notesMasterIdLst>
  <p:handoutMasterIdLst>
    <p:handoutMasterId r:id="rId116"/>
  </p:handoutMasterIdLst>
  <p:sldIdLst>
    <p:sldId id="932" r:id="rId5"/>
    <p:sldId id="933" r:id="rId6"/>
    <p:sldId id="934" r:id="rId7"/>
    <p:sldId id="935" r:id="rId8"/>
    <p:sldId id="260" r:id="rId9"/>
    <p:sldId id="256" r:id="rId10"/>
    <p:sldId id="665" r:id="rId11"/>
    <p:sldId id="773" r:id="rId12"/>
    <p:sldId id="838" r:id="rId13"/>
    <p:sldId id="675" r:id="rId14"/>
    <p:sldId id="769" r:id="rId15"/>
    <p:sldId id="282" r:id="rId16"/>
    <p:sldId id="330" r:id="rId17"/>
    <p:sldId id="681" r:id="rId18"/>
    <p:sldId id="760" r:id="rId19"/>
    <p:sldId id="761" r:id="rId20"/>
    <p:sldId id="763" r:id="rId21"/>
    <p:sldId id="764" r:id="rId22"/>
    <p:sldId id="767" r:id="rId23"/>
    <p:sldId id="768" r:id="rId24"/>
    <p:sldId id="770" r:id="rId25"/>
    <p:sldId id="758" r:id="rId26"/>
    <p:sldId id="919" r:id="rId27"/>
    <p:sldId id="922" r:id="rId28"/>
    <p:sldId id="925" r:id="rId29"/>
    <p:sldId id="924" r:id="rId30"/>
    <p:sldId id="923" r:id="rId31"/>
    <p:sldId id="301" r:id="rId32"/>
    <p:sldId id="289" r:id="rId33"/>
    <p:sldId id="839" r:id="rId34"/>
    <p:sldId id="298" r:id="rId35"/>
    <p:sldId id="290" r:id="rId36"/>
    <p:sldId id="733" r:id="rId37"/>
    <p:sldId id="734" r:id="rId38"/>
    <p:sldId id="291" r:id="rId39"/>
    <p:sldId id="292" r:id="rId40"/>
    <p:sldId id="293" r:id="rId41"/>
    <p:sldId id="294" r:id="rId42"/>
    <p:sldId id="295" r:id="rId43"/>
    <p:sldId id="296" r:id="rId44"/>
    <p:sldId id="820" r:id="rId45"/>
    <p:sldId id="822" r:id="rId46"/>
    <p:sldId id="823" r:id="rId47"/>
    <p:sldId id="824" r:id="rId48"/>
    <p:sldId id="898" r:id="rId49"/>
    <p:sldId id="928" r:id="rId50"/>
    <p:sldId id="297" r:id="rId51"/>
    <p:sldId id="300" r:id="rId52"/>
    <p:sldId id="299" r:id="rId53"/>
    <p:sldId id="801" r:id="rId54"/>
    <p:sldId id="802" r:id="rId55"/>
    <p:sldId id="936" r:id="rId56"/>
    <p:sldId id="328" r:id="rId57"/>
    <p:sldId id="818" r:id="rId58"/>
    <p:sldId id="666" r:id="rId59"/>
    <p:sldId id="329" r:id="rId60"/>
    <p:sldId id="841" r:id="rId61"/>
    <p:sldId id="842" r:id="rId62"/>
    <p:sldId id="872" r:id="rId63"/>
    <p:sldId id="875" r:id="rId64"/>
    <p:sldId id="873" r:id="rId65"/>
    <p:sldId id="871" r:id="rId66"/>
    <p:sldId id="843" r:id="rId67"/>
    <p:sldId id="379" r:id="rId68"/>
    <p:sldId id="876" r:id="rId69"/>
    <p:sldId id="844" r:id="rId70"/>
    <p:sldId id="929" r:id="rId71"/>
    <p:sldId id="894" r:id="rId72"/>
    <p:sldId id="895" r:id="rId73"/>
    <p:sldId id="846" r:id="rId74"/>
    <p:sldId id="899" r:id="rId75"/>
    <p:sldId id="900" r:id="rId76"/>
    <p:sldId id="901" r:id="rId77"/>
    <p:sldId id="847" r:id="rId78"/>
    <p:sldId id="848" r:id="rId79"/>
    <p:sldId id="881" r:id="rId80"/>
    <p:sldId id="882" r:id="rId81"/>
    <p:sldId id="902" r:id="rId82"/>
    <p:sldId id="850" r:id="rId83"/>
    <p:sldId id="851" r:id="rId84"/>
    <p:sldId id="884" r:id="rId85"/>
    <p:sldId id="930" r:id="rId86"/>
    <p:sldId id="931" r:id="rId87"/>
    <p:sldId id="852" r:id="rId88"/>
    <p:sldId id="853" r:id="rId89"/>
    <p:sldId id="877" r:id="rId90"/>
    <p:sldId id="854" r:id="rId91"/>
    <p:sldId id="907" r:id="rId92"/>
    <p:sldId id="885" r:id="rId93"/>
    <p:sldId id="856" r:id="rId94"/>
    <p:sldId id="857" r:id="rId95"/>
    <p:sldId id="908" r:id="rId96"/>
    <p:sldId id="886" r:id="rId97"/>
    <p:sldId id="909" r:id="rId98"/>
    <p:sldId id="911" r:id="rId99"/>
    <p:sldId id="912" r:id="rId100"/>
    <p:sldId id="887" r:id="rId101"/>
    <p:sldId id="859" r:id="rId102"/>
    <p:sldId id="858" r:id="rId103"/>
    <p:sldId id="860" r:id="rId104"/>
    <p:sldId id="861" r:id="rId105"/>
    <p:sldId id="862" r:id="rId106"/>
    <p:sldId id="915" r:id="rId107"/>
    <p:sldId id="916" r:id="rId108"/>
    <p:sldId id="913" r:id="rId109"/>
    <p:sldId id="914" r:id="rId110"/>
    <p:sldId id="865" r:id="rId111"/>
    <p:sldId id="869" r:id="rId112"/>
    <p:sldId id="927" r:id="rId113"/>
    <p:sldId id="917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D1A13"/>
    <a:srgbClr val="07203F"/>
    <a:srgbClr val="174D40"/>
    <a:srgbClr val="F6A07A"/>
    <a:srgbClr val="F36B6B"/>
    <a:srgbClr val="359966"/>
    <a:srgbClr val="F47602"/>
    <a:srgbClr val="F48100"/>
    <a:srgbClr val="F08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448" autoAdjust="0"/>
    <p:restoredTop sz="85680" autoAdjust="0"/>
  </p:normalViewPr>
  <p:slideViewPr>
    <p:cSldViewPr snapToGrid="0">
      <p:cViewPr varScale="1">
        <p:scale>
          <a:sx n="190" d="100"/>
          <a:sy n="190" d="100"/>
        </p:scale>
        <p:origin x="344" y="200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1/11/24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1/11/24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26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59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28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6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23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0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06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1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1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37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984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84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36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6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15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61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20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jeder Screen besteht aus einer Vielzahl an Widgets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2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79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76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7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3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69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94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9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51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352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39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01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52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41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70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58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898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iPad herumgeben!!!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3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iPad herumgeben!!!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4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94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11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92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37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62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62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60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44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90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873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518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139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791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234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20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04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220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827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992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602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68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290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038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899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848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958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sind eure Erfahrung mit App Entwicklung?</a:t>
            </a:r>
          </a:p>
          <a:p>
            <a:r>
              <a:rPr lang="de-DE" dirty="0"/>
              <a:t>Was erhofft ihr euch von diesem Workshop?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329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129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152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917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965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47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479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128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664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356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88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206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06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689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900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748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760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5399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495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5991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554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5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8675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685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411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355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483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595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6669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570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127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58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9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cap="none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cap="none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cap="none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 cap="none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ek4537l1klr.cloudfront.net/windmill/Figures/04fig02.jpg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i.redd.it/obvqaa0lhn841.jpg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hyperlink" Target="https://res.cloudinary.com/startup-grind/image/upload/c_fill,dpr_2.0,f_auto,g_center,h_1080,q_100,w_1080/v1/gcs/platform-data-dsc/events/solution%20challenge%201_al4BjxI.p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53.jpeg"/><Relationship Id="rId4" Type="http://schemas.openxmlformats.org/officeDocument/2006/relationships/hyperlink" Target="https://pbs.twimg.com/media/Fhd7ESXWQAUCQEC?format=jpg&amp;name=mediu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sion.com/static/ff52cd96947062ae3ffd1703a0ee6ef3/6axunz.jpe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64/52/25/6452257db5d4a6e68d29adb8312065b3.jp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upload.wikimedia.org/wikipedia/commons/thumb/f/f2/Google_Pay_Logo.svg/2560px-Google_Pay_Logo.svg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pload.wikimedia.org/wikipedia/commons/thumb/1/1b/EBay_logo.svg/2560px-EBay_logo.svg.png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upload.wikimedia.org/wikipedia/commons/thumb/f/f2/Google_Pay_Logo.svg/2560px-Google_Pay_Logo.svg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-lh.googleusercontent.com/Cm_DrAcmxQhqaOAY8jqt9b6w77p-vAky2Qib6Pmiy5cnBulPEPQhwYrWKH8z4LolTQs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pload.wikimedia.org/wikipedia/commons/thumb/1/1b/EBay_logo.svg/2560px-EBay_logo.svg.png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upload.wikimedia.org/wikipedia/commons/thumb/f/f2/Google_Pay_Logo.svg/2560px-Google_Pay_Logo.svg.png" TargetMode="External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-lh.googleusercontent.com/Cm_DrAcmxQhqaOAY8jqt9b6w77p-vAky2Qib6Pmiy5cnBulPEPQhwYrWKH8z4LolTQs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pload.wikimedia.org/wikipedia/commons/thumb/1/1b/EBay_logo.svg/2560px-EBay_logo.svg.png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hyperlink" Target="https://upload.wikimedia.org/wikipedia/commons/thumb/f/f2/Google_Pay_Logo.svg/2560px-Google_Pay_Logo.svg.png" TargetMode="External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hyperlink" Target="https://www.sq-lab.com/de/startseite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v2/resize:fit:405/1*J9_05FyiiDk2y2hhbOwNlg.pn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cdn4.iconfinder.com/data/icons/google-i-o-2016/512/google_firebase-2-512.png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27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45.xml"/><Relationship Id="rId9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hyperlink" Target="https://cdn4.iconfinder.com/data/icons/google-i-o-2016/512/google_firebase-2-512.pn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tiff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iro.medium.com/v2/resize:fit:1062/1*3fFhf0jp9KfulswqM4HbRA.png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iro.medium.com/v2/resize:fit:1062/1*3fFhf0jp9KfulswqM4HbRA.png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0.iconduck.com/assets.00/flutter-icon-1651x2048-kopq1sul.png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5133017"/>
            <a:chOff x="0" y="0"/>
            <a:chExt cx="4816593" cy="2027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27858"/>
            </a:xfrm>
            <a:custGeom>
              <a:avLst/>
              <a:gdLst/>
              <a:ahLst/>
              <a:cxnLst/>
              <a:rect l="l" t="t" r="r" b="b"/>
              <a:pathLst>
                <a:path w="4816592" h="2027858">
                  <a:moveTo>
                    <a:pt x="0" y="0"/>
                  </a:moveTo>
                  <a:lnTo>
                    <a:pt x="4816592" y="0"/>
                  </a:lnTo>
                  <a:lnTo>
                    <a:pt x="4816592" y="2027858"/>
                  </a:lnTo>
                  <a:lnTo>
                    <a:pt x="0" y="2027858"/>
                  </a:lnTo>
                  <a:close/>
                </a:path>
              </a:pathLst>
            </a:custGeom>
            <a:gradFill rotWithShape="1">
              <a:gsLst>
                <a:gs pos="0">
                  <a:srgbClr val="042B59">
                    <a:alpha val="100000"/>
                  </a:srgbClr>
                </a:gs>
                <a:gs pos="50000">
                  <a:srgbClr val="0553B1">
                    <a:alpha val="100000"/>
                  </a:srgbClr>
                </a:gs>
                <a:gs pos="100000">
                  <a:srgbClr val="027DF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0754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4271801">
            <a:off x="4136052" y="-5084891"/>
            <a:ext cx="3440406" cy="18399437"/>
            <a:chOff x="0" y="0"/>
            <a:chExt cx="1359173" cy="7268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9173" cy="7268914"/>
            </a:xfrm>
            <a:custGeom>
              <a:avLst/>
              <a:gdLst/>
              <a:ahLst/>
              <a:cxnLst/>
              <a:rect l="l" t="t" r="r" b="b"/>
              <a:pathLst>
                <a:path w="1359173" h="7268914">
                  <a:moveTo>
                    <a:pt x="679586" y="7268914"/>
                  </a:moveTo>
                  <a:lnTo>
                    <a:pt x="1359173" y="0"/>
                  </a:lnTo>
                  <a:lnTo>
                    <a:pt x="0" y="0"/>
                  </a:lnTo>
                  <a:lnTo>
                    <a:pt x="679586" y="7268914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2371" y="471583"/>
              <a:ext cx="934431" cy="342247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4027000" y="-4737391"/>
            <a:ext cx="3440406" cy="15969148"/>
            <a:chOff x="0" y="0"/>
            <a:chExt cx="1359173" cy="63087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9173" cy="6308799"/>
            </a:xfrm>
            <a:custGeom>
              <a:avLst/>
              <a:gdLst/>
              <a:ahLst/>
              <a:cxnLst/>
              <a:rect l="l" t="t" r="r" b="b"/>
              <a:pathLst>
                <a:path w="1359173" h="6308799">
                  <a:moveTo>
                    <a:pt x="679586" y="6308799"/>
                  </a:moveTo>
                  <a:lnTo>
                    <a:pt x="1359173" y="0"/>
                  </a:lnTo>
                  <a:lnTo>
                    <a:pt x="0" y="0"/>
                  </a:lnTo>
                  <a:lnTo>
                    <a:pt x="679586" y="6308799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2371" y="403004"/>
              <a:ext cx="934431" cy="297671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99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12026" y="726518"/>
            <a:ext cx="8779974" cy="4618267"/>
          </a:xfrm>
          <a:custGeom>
            <a:avLst/>
            <a:gdLst/>
            <a:ahLst/>
            <a:cxnLst/>
            <a:rect l="l" t="t" r="r" b="b"/>
            <a:pathLst>
              <a:path w="13169961" h="6927400">
                <a:moveTo>
                  <a:pt x="0" y="0"/>
                </a:moveTo>
                <a:lnTo>
                  <a:pt x="13169961" y="0"/>
                </a:lnTo>
                <a:lnTo>
                  <a:pt x="13169961" y="6927400"/>
                </a:lnTo>
                <a:lnTo>
                  <a:pt x="0" y="692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2" name="Group 12"/>
          <p:cNvGrpSpPr/>
          <p:nvPr/>
        </p:nvGrpSpPr>
        <p:grpSpPr>
          <a:xfrm>
            <a:off x="5358188" y="848017"/>
            <a:ext cx="5255826" cy="3376447"/>
            <a:chOff x="0" y="0"/>
            <a:chExt cx="10511651" cy="6752893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l="11097" t="9582" r="9216"/>
            <a:stretch>
              <a:fillRect/>
            </a:stretch>
          </p:blipFill>
          <p:spPr>
            <a:xfrm>
              <a:off x="0" y="0"/>
              <a:ext cx="10511651" cy="6752893"/>
            </a:xfrm>
            <a:prstGeom prst="rect">
              <a:avLst/>
            </a:prstGeom>
          </p:spPr>
        </p:pic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908997" y="2004880"/>
            <a:ext cx="6933029" cy="4853120"/>
            <a:chOff x="0" y="0"/>
            <a:chExt cx="6350000" cy="4445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4445000"/>
            </a:xfrm>
            <a:custGeom>
              <a:avLst/>
              <a:gdLst/>
              <a:ahLst/>
              <a:cxnLst/>
              <a:rect l="l" t="t" r="r" b="b"/>
              <a:pathLst>
                <a:path w="6350000" h="4445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4"/>
              <a:stretch>
                <a:fillRect t="-7090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417969" y="5344785"/>
            <a:ext cx="3117659" cy="905987"/>
          </a:xfrm>
          <a:custGeom>
            <a:avLst/>
            <a:gdLst/>
            <a:ahLst/>
            <a:cxnLst/>
            <a:rect l="l" t="t" r="r" b="b"/>
            <a:pathLst>
              <a:path w="4676489" h="1358980">
                <a:moveTo>
                  <a:pt x="0" y="0"/>
                </a:moveTo>
                <a:lnTo>
                  <a:pt x="4676489" y="0"/>
                </a:lnTo>
                <a:lnTo>
                  <a:pt x="4676489" y="1358979"/>
                </a:lnTo>
                <a:lnTo>
                  <a:pt x="0" y="1358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7" name="TextBox 17"/>
          <p:cNvSpPr txBox="1"/>
          <p:nvPr/>
        </p:nvSpPr>
        <p:spPr>
          <a:xfrm>
            <a:off x="6908997" y="6098371"/>
            <a:ext cx="4379149" cy="49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Satoshi Bold"/>
              </a:rPr>
              <a:t>Julian Hartl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7969" y="6313001"/>
            <a:ext cx="4379149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atoshi Medium"/>
              </a:rPr>
              <a:t>12.01.2024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even is Flutter?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“Flutter is an open source framework by Google for building beautiful, natively compiled, multi-platform applications from a single codebase.”</a:t>
            </a:r>
          </a:p>
        </p:txBody>
      </p:sp>
    </p:spTree>
    <p:extLst>
      <p:ext uri="{BB962C8B-B14F-4D97-AF65-F5344CB8AC3E}">
        <p14:creationId xmlns:p14="http://schemas.microsoft.com/office/powerpoint/2010/main" val="3873292714"/>
      </p:ext>
    </p:extLst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27411"/>
      </p:ext>
    </p:extLst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2" y="884583"/>
            <a:ext cx="765313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HomeState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HomeState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Chat?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...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43905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2563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490645B-780F-94F2-98BA-CA216F965F01}"/>
              </a:ext>
            </a:extLst>
          </p:cNvPr>
          <p:cNvSpPr txBox="1"/>
          <p:nvPr/>
        </p:nvSpPr>
        <p:spPr>
          <a:xfrm>
            <a:off x="6588396" y="117281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Places widgets in a predefined layout</a:t>
            </a:r>
          </a:p>
        </p:txBody>
      </p:sp>
    </p:spTree>
    <p:extLst>
      <p:ext uri="{BB962C8B-B14F-4D97-AF65-F5344CB8AC3E}">
        <p14:creationId xmlns:p14="http://schemas.microsoft.com/office/powerpoint/2010/main" val="1571000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490645B-780F-94F2-98BA-CA216F965F01}"/>
              </a:ext>
            </a:extLst>
          </p:cNvPr>
          <p:cNvSpPr txBox="1"/>
          <p:nvPr/>
        </p:nvSpPr>
        <p:spPr>
          <a:xfrm>
            <a:off x="6588396" y="117281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Places widgets in a predefined layout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C22576-11A4-37EE-0823-B69ADDCF6767}"/>
              </a:ext>
            </a:extLst>
          </p:cNvPr>
          <p:cNvSpPr/>
          <p:nvPr/>
        </p:nvSpPr>
        <p:spPr>
          <a:xfrm>
            <a:off x="-278108" y="-215348"/>
            <a:ext cx="12748216" cy="7288696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</p:txBody>
      </p:sp>
      <p:pic>
        <p:nvPicPr>
          <p:cNvPr id="9" name="Picture 10" descr="scaffold in flutter">
            <a:hlinkClick r:id="rId6"/>
            <a:extLst>
              <a:ext uri="{FF2B5EF4-FFF2-40B4-BE49-F238E27FC236}">
                <a16:creationId xmlns:a16="http://schemas.microsoft.com/office/drawing/2014/main" id="{F60A3F1C-28D9-F81B-865E-E13E531C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272" y="1814781"/>
            <a:ext cx="4277456" cy="32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00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01D037-04F9-87CF-0BE0-2AAEDF0BC67C}"/>
              </a:ext>
            </a:extLst>
          </p:cNvPr>
          <p:cNvSpPr txBox="1"/>
          <p:nvPr/>
        </p:nvSpPr>
        <p:spPr>
          <a:xfrm>
            <a:off x="6992587" y="187518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Applies padding to child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3EFD49A-AEAC-3AB0-0F28-6E7293EE33C0}"/>
              </a:ext>
            </a:extLst>
          </p:cNvPr>
          <p:cNvSpPr txBox="1"/>
          <p:nvPr/>
        </p:nvSpPr>
        <p:spPr>
          <a:xfrm>
            <a:off x="6588396" y="117281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Places widgets in a predefined layout</a:t>
            </a:r>
          </a:p>
        </p:txBody>
      </p:sp>
    </p:spTree>
    <p:extLst>
      <p:ext uri="{BB962C8B-B14F-4D97-AF65-F5344CB8AC3E}">
        <p14:creationId xmlns:p14="http://schemas.microsoft.com/office/powerpoint/2010/main" val="2363596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17693"/>
            <a:ext cx="8222236" cy="66226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255105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52EB762-3763-1972-32CF-5A5AC5DD5A1E}"/>
              </a:ext>
            </a:extLst>
          </p:cNvPr>
          <p:cNvSpPr txBox="1"/>
          <p:nvPr/>
        </p:nvSpPr>
        <p:spPr>
          <a:xfrm>
            <a:off x="4160163" y="176539"/>
            <a:ext cx="761110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6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01D037-04F9-87CF-0BE0-2AAEDF0BC67C}"/>
              </a:ext>
            </a:extLst>
          </p:cNvPr>
          <p:cNvSpPr txBox="1"/>
          <p:nvPr/>
        </p:nvSpPr>
        <p:spPr>
          <a:xfrm>
            <a:off x="6992587" y="187518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Applies padding to child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30D78E-9A53-55D4-39DD-0C7F7B36208E}"/>
              </a:ext>
            </a:extLst>
          </p:cNvPr>
          <p:cNvSpPr txBox="1"/>
          <p:nvPr/>
        </p:nvSpPr>
        <p:spPr>
          <a:xfrm>
            <a:off x="8615341" y="3415666"/>
            <a:ext cx="271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Show loading indicator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08C9CB-2F1E-160E-19EE-3F30C7505E63}"/>
              </a:ext>
            </a:extLst>
          </p:cNvPr>
          <p:cNvSpPr txBox="1"/>
          <p:nvPr/>
        </p:nvSpPr>
        <p:spPr>
          <a:xfrm>
            <a:off x="6588396" y="117281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Places widgets in a predefined layout</a:t>
            </a:r>
          </a:p>
        </p:txBody>
      </p:sp>
    </p:spTree>
    <p:extLst>
      <p:ext uri="{BB962C8B-B14F-4D97-AF65-F5344CB8AC3E}">
        <p14:creationId xmlns:p14="http://schemas.microsoft.com/office/powerpoint/2010/main" val="2147632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834887" y="212035"/>
            <a:ext cx="10713645" cy="6566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03" y="397566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1899036" y="397566"/>
            <a:ext cx="516437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HomeState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HomeState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Home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initState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.initState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WidgetsBinding.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instance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.addPostFrameCallback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.read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VoidCallback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listener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listener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currentUser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.read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chatProvider.loadCurrentOrCreateChat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authProvider.removeListener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listener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!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authProvider.addListener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listener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Chat?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?.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title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?? 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ChatGPT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actions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context.read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startNewChat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refresh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06F1C0-E031-CA0E-D545-2EC28114B6DA}"/>
              </a:ext>
            </a:extLst>
          </p:cNvPr>
          <p:cNvSpPr txBox="1"/>
          <p:nvPr/>
        </p:nvSpPr>
        <p:spPr>
          <a:xfrm>
            <a:off x="6748136" y="397566"/>
            <a:ext cx="4608977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authProvider.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currentUser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context.watch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currentChat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Scaffold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appBar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buildAppBar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body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SafeArea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padding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EdgeInsets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symmetric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horizontal: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16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vertical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8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==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</a:t>
            </a:r>
            <a:b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6548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_recording_20240109_141058">
            <a:hlinkClick r:id="" action="ppaction://media"/>
            <a:extLst>
              <a:ext uri="{FF2B5EF4-FFF2-40B4-BE49-F238E27FC236}">
                <a16:creationId xmlns:a16="http://schemas.microsoft.com/office/drawing/2014/main" id="{BE2967AD-6C30-BF9B-F6AA-ECC026985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7379" y="252318"/>
            <a:ext cx="2932548" cy="6353364"/>
          </a:xfrm>
          <a:prstGeom prst="rect">
            <a:avLst/>
          </a:prstGeom>
        </p:spPr>
      </p:pic>
      <p:pic>
        <p:nvPicPr>
          <p:cNvPr id="2" name="Picture 4" descr="Obama giving himself an award. (5120x2880px) : r/MemeRestoration">
            <a:hlinkClick r:id="rId7"/>
            <a:extLst>
              <a:ext uri="{FF2B5EF4-FFF2-40B4-BE49-F238E27FC236}">
                <a16:creationId xmlns:a16="http://schemas.microsoft.com/office/drawing/2014/main" id="{DF7DC5B3-69D0-2455-5121-691D17A79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9095"/>
          <a:stretch/>
        </p:blipFill>
        <p:spPr bwMode="auto">
          <a:xfrm>
            <a:off x="5859493" y="1778165"/>
            <a:ext cx="4386471" cy="309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Introducing Solution Challenge 2024 at Google Developer Student Clubs  ETH Zurich">
            <a:hlinkClick r:id="rId4"/>
            <a:extLst>
              <a:ext uri="{FF2B5EF4-FFF2-40B4-BE49-F238E27FC236}">
                <a16:creationId xmlns:a16="http://schemas.microsoft.com/office/drawing/2014/main" id="{7CE6DC48-89FD-82CF-960D-774116AE4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17" y="1145241"/>
            <a:ext cx="458096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22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even is Flutter?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“Flutter is an open source framework by Google for building beautiful, natively compiled, multi-platform applications from a single codebase.”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 source UI software development toolkit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many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902648179"/>
      </p:ext>
    </p:extLst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pragmatic guide to BuildContext in Flutter | Codemagic Blog">
            <a:hlinkClick r:id="rId4"/>
            <a:extLst>
              <a:ext uri="{FF2B5EF4-FFF2-40B4-BE49-F238E27FC236}">
                <a16:creationId xmlns:a16="http://schemas.microsoft.com/office/drawing/2014/main" id="{475CDA6F-A76A-BA9C-2290-F3FA38310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53" y="522038"/>
            <a:ext cx="4165387" cy="57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FE0E58-9ABD-930C-6578-99949D14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358" y="2651760"/>
            <a:ext cx="5171738" cy="13493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That’s it!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B73DA10-B0E4-82EA-0AFA-BD3369069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5867" y="4231028"/>
            <a:ext cx="5366721" cy="17895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dirty="0"/>
              <a:t>Thank you for listening!</a:t>
            </a:r>
          </a:p>
          <a:p>
            <a:pPr algn="ctr"/>
            <a:r>
              <a:rPr lang="en-US" dirty="0"/>
              <a:t>Do you have any questions?</a:t>
            </a:r>
          </a:p>
        </p:txBody>
      </p:sp>
      <p:pic>
        <p:nvPicPr>
          <p:cNvPr id="10" name="Picture 6" descr="GitHub Logos and Usage · GitHub">
            <a:extLst>
              <a:ext uri="{FF2B5EF4-FFF2-40B4-BE49-F238E27FC236}">
                <a16:creationId xmlns:a16="http://schemas.microsoft.com/office/drawing/2014/main" id="{8FDF3CC4-C740-7871-A4C2-301A8B3E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591" y="702038"/>
            <a:ext cx="1545001" cy="15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550AD207-C704-4EBD-2313-4820F7F84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9848" y="52203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5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-1514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812233"/>
            <a:ext cx="10268712" cy="2651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Your experience with mobile development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5A1C6-F20E-54EF-5C62-2E480A770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F4D9DC7-5BDC-55EA-D4E4-4E2C48E31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888329"/>
            <a:ext cx="10268712" cy="1545336"/>
          </a:xfrm>
        </p:spPr>
        <p:txBody>
          <a:bodyPr/>
          <a:lstStyle/>
          <a:p>
            <a:pPr algn="ctr"/>
            <a:r>
              <a:rPr lang="en-US" dirty="0"/>
              <a:t>Did you enjoy it? Why/Why not?</a:t>
            </a:r>
          </a:p>
        </p:txBody>
      </p:sp>
    </p:spTree>
    <p:extLst>
      <p:ext uri="{BB962C8B-B14F-4D97-AF65-F5344CB8AC3E}">
        <p14:creationId xmlns:p14="http://schemas.microsoft.com/office/powerpoint/2010/main" val="2333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677" y="2023806"/>
            <a:ext cx="10268712" cy="29667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What does Flutter offer?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0ED7C-C11D-F428-D173-B94F099C4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2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 </a:t>
            </a:r>
          </a:p>
        </p:txBody>
      </p:sp>
    </p:spTree>
    <p:extLst>
      <p:ext uri="{BB962C8B-B14F-4D97-AF65-F5344CB8AC3E}">
        <p14:creationId xmlns:p14="http://schemas.microsoft.com/office/powerpoint/2010/main" val="143387803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 </a:t>
            </a:r>
          </a:p>
        </p:txBody>
      </p:sp>
      <p:pic>
        <p:nvPicPr>
          <p:cNvPr id="2" name="Picture 4" descr="Devision - Meet our Flutter Developer, Yovko, driven by teamwork and  curiosity">
            <a:hlinkClick r:id="rId3"/>
            <a:extLst>
              <a:ext uri="{FF2B5EF4-FFF2-40B4-BE49-F238E27FC236}">
                <a16:creationId xmlns:a16="http://schemas.microsoft.com/office/drawing/2014/main" id="{F73EDD4C-1BD8-BF67-7392-7F81CBA4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778" y="2980778"/>
            <a:ext cx="2893666" cy="35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0900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 of Dart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7579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 of Dart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</p:txBody>
      </p:sp>
    </p:spTree>
    <p:extLst>
      <p:ext uri="{BB962C8B-B14F-4D97-AF65-F5344CB8AC3E}">
        <p14:creationId xmlns:p14="http://schemas.microsoft.com/office/powerpoint/2010/main" val="57142268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 of Dart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</p:txBody>
      </p:sp>
    </p:spTree>
    <p:extLst>
      <p:ext uri="{BB962C8B-B14F-4D97-AF65-F5344CB8AC3E}">
        <p14:creationId xmlns:p14="http://schemas.microsoft.com/office/powerpoint/2010/main" val="335499611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 of Dart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</p:txBody>
      </p:sp>
    </p:spTree>
    <p:extLst>
      <p:ext uri="{BB962C8B-B14F-4D97-AF65-F5344CB8AC3E}">
        <p14:creationId xmlns:p14="http://schemas.microsoft.com/office/powerpoint/2010/main" val="49913671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5800" y="1680210"/>
            <a:ext cx="4996543" cy="3497580"/>
            <a:chOff x="0" y="0"/>
            <a:chExt cx="6350000" cy="444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4445000"/>
            </a:xfrm>
            <a:custGeom>
              <a:avLst/>
              <a:gdLst/>
              <a:ahLst/>
              <a:cxnLst/>
              <a:rect l="l" t="t" r="r" b="b"/>
              <a:pathLst>
                <a:path w="6350000" h="4445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2"/>
              <a:stretch>
                <a:fillRect l="-9332" t="-24684" r="-7096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129064" y="590550"/>
            <a:ext cx="1933873" cy="56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6">
                <a:solidFill>
                  <a:srgbClr val="000000"/>
                </a:solidFill>
                <a:latin typeface="Satoshi Bold"/>
              </a:rPr>
              <a:t>That’s </a:t>
            </a:r>
            <a:r>
              <a:rPr lang="en-US" sz="3366">
                <a:solidFill>
                  <a:srgbClr val="91CB3E"/>
                </a:solidFill>
                <a:latin typeface="Satoshi Bold"/>
              </a:rPr>
              <a:t>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6000" y="2891084"/>
            <a:ext cx="5653913" cy="146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862" lvl="1" indent="-221431">
              <a:lnSpc>
                <a:spcPts val="2871"/>
              </a:lnSpc>
              <a:buFont typeface="Arial"/>
              <a:buChar char="•"/>
            </a:pPr>
            <a:r>
              <a:rPr lang="en-US" sz="2051" dirty="0">
                <a:solidFill>
                  <a:srgbClr val="000000"/>
                </a:solidFill>
                <a:latin typeface="Satoshi"/>
              </a:rPr>
              <a:t>Computer Science student at TUM</a:t>
            </a:r>
          </a:p>
          <a:p>
            <a:pPr marL="442862" lvl="1" indent="-221431">
              <a:lnSpc>
                <a:spcPts val="2871"/>
              </a:lnSpc>
              <a:buFont typeface="Arial"/>
              <a:buChar char="•"/>
            </a:pPr>
            <a:r>
              <a:rPr lang="en-US" sz="2051" dirty="0">
                <a:solidFill>
                  <a:srgbClr val="000000"/>
                </a:solidFill>
                <a:latin typeface="Satoshi"/>
              </a:rPr>
              <a:t>Software Engineer at </a:t>
            </a:r>
            <a:r>
              <a:rPr lang="en-US" sz="2051" dirty="0" err="1">
                <a:solidFill>
                  <a:srgbClr val="000000"/>
                </a:solidFill>
                <a:latin typeface="Satoshi"/>
              </a:rPr>
              <a:t>SelectCode</a:t>
            </a:r>
            <a:r>
              <a:rPr lang="en-US" sz="2051" dirty="0">
                <a:solidFill>
                  <a:srgbClr val="000000"/>
                </a:solidFill>
                <a:latin typeface="Satoshi"/>
              </a:rPr>
              <a:t> for ~ </a:t>
            </a:r>
            <a:r>
              <a:rPr lang="en-US" sz="2051" dirty="0">
                <a:solidFill>
                  <a:srgbClr val="000000"/>
                </a:solidFill>
                <a:latin typeface="Satoshi Bold"/>
              </a:rPr>
              <a:t>2 years</a:t>
            </a:r>
          </a:p>
          <a:p>
            <a:pPr marL="442862" lvl="1" indent="-221431">
              <a:lnSpc>
                <a:spcPts val="2871"/>
              </a:lnSpc>
              <a:buFont typeface="Arial"/>
              <a:buChar char="•"/>
            </a:pPr>
            <a:r>
              <a:rPr lang="en-US" sz="2051" dirty="0">
                <a:solidFill>
                  <a:srgbClr val="000000"/>
                </a:solidFill>
                <a:latin typeface="Satoshi"/>
              </a:rPr>
              <a:t>Currently: </a:t>
            </a:r>
            <a:r>
              <a:rPr lang="en-US" sz="2051" dirty="0">
                <a:solidFill>
                  <a:srgbClr val="000000"/>
                </a:solidFill>
                <a:latin typeface="Satoshi Bold"/>
              </a:rPr>
              <a:t>Full stack development</a:t>
            </a:r>
          </a:p>
          <a:p>
            <a:pPr marL="442862" lvl="1" indent="-221431">
              <a:lnSpc>
                <a:spcPts val="2871"/>
              </a:lnSpc>
              <a:buFont typeface="Arial"/>
              <a:buChar char="•"/>
            </a:pPr>
            <a:r>
              <a:rPr lang="en-US" sz="2051" dirty="0">
                <a:solidFill>
                  <a:srgbClr val="000000"/>
                </a:solidFill>
                <a:latin typeface="Satoshi"/>
              </a:rPr>
              <a:t>Before: Mainly Flutter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82668" y="2137170"/>
            <a:ext cx="2272407" cy="56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6">
                <a:solidFill>
                  <a:srgbClr val="000000"/>
                </a:solidFill>
                <a:latin typeface="Satoshi Bold"/>
              </a:rPr>
              <a:t>Julian Hartl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</p:txBody>
      </p:sp>
      <p:pic>
        <p:nvPicPr>
          <p:cNvPr id="1026" name="Picture 2" descr="Testing web pages on different browsers | Internet explorer jokes, Browser,  Programming humor">
            <a:hlinkClick r:id="rId3"/>
            <a:extLst>
              <a:ext uri="{FF2B5EF4-FFF2-40B4-BE49-F238E27FC236}">
                <a16:creationId xmlns:a16="http://schemas.microsoft.com/office/drawing/2014/main" id="{3A809DA7-32F0-4C27-B1F1-2D9A00894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8"/>
          <a:stretch/>
        </p:blipFill>
        <p:spPr bwMode="auto">
          <a:xfrm>
            <a:off x="6094476" y="1613332"/>
            <a:ext cx="5842000" cy="492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75392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E089ED-A225-7638-2BB8-6838AD93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Flutter offer?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3DA082-5283-5F45-1DE2-94E375B3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Cross-Platform development (Android, iOS, Web, Windows, macOS, Linux, Fuchsia)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Performant due to Ahead-of-Time (AOT) Compilation of Dart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Expressive and flexible UI (large set of prebuilt components)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Hot reload (instant UI updates)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Consistent behavior across all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Strong community and ecosystem (wide adoption in the industry)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01849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90" y="2031757"/>
            <a:ext cx="10268712" cy="27944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Applications in the wild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FEFFE8-D20D-3720-37FC-97EDEDEEB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ADFBA9F-83C3-BA3A-3C19-829566E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26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ADFBA9F-83C3-BA3A-3C19-829566E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1BF5F4E3-67D2-CF7F-F5C4-18C25BA59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22" y="923544"/>
            <a:ext cx="3169920" cy="15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490BB-8687-EE09-A64E-486161E6A4D5}"/>
              </a:ext>
            </a:extLst>
          </p:cNvPr>
          <p:cNvSpPr txBox="1"/>
          <p:nvPr/>
        </p:nvSpPr>
        <p:spPr>
          <a:xfrm>
            <a:off x="1613652" y="2429256"/>
            <a:ext cx="4213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“Saved about 60-70% of their engineer’s time”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3240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-1514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ADFBA9F-83C3-BA3A-3C19-829566E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1BF5F4E3-67D2-CF7F-F5C4-18C25BA59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22" y="923544"/>
            <a:ext cx="3169920" cy="15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hlinkClick r:id="rId6"/>
            <a:extLst>
              <a:ext uri="{FF2B5EF4-FFF2-40B4-BE49-F238E27FC236}">
                <a16:creationId xmlns:a16="http://schemas.microsoft.com/office/drawing/2014/main" id="{379BDD8F-AE2D-2A34-0380-E054D2AE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16" y="1042416"/>
            <a:ext cx="3169920" cy="1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490BB-8687-EE09-A64E-486161E6A4D5}"/>
              </a:ext>
            </a:extLst>
          </p:cNvPr>
          <p:cNvSpPr txBox="1"/>
          <p:nvPr/>
        </p:nvSpPr>
        <p:spPr>
          <a:xfrm>
            <a:off x="1613652" y="2429256"/>
            <a:ext cx="4213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“Saved about 60-70% of their engineer’s time”</a:t>
            </a:r>
            <a:endParaRPr lang="en-US" sz="2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B09548-286D-6870-9095-546D44FCA859}"/>
              </a:ext>
            </a:extLst>
          </p:cNvPr>
          <p:cNvSpPr txBox="1"/>
          <p:nvPr/>
        </p:nvSpPr>
        <p:spPr>
          <a:xfrm>
            <a:off x="6311646" y="2429256"/>
            <a:ext cx="4213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“Time saving &amp; code-sharing”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1322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ADFBA9F-83C3-BA3A-3C19-829566E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1BF5F4E3-67D2-CF7F-F5C4-18C25BA59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22" y="923544"/>
            <a:ext cx="3169920" cy="15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hlinkClick r:id="rId6"/>
            <a:extLst>
              <a:ext uri="{FF2B5EF4-FFF2-40B4-BE49-F238E27FC236}">
                <a16:creationId xmlns:a16="http://schemas.microsoft.com/office/drawing/2014/main" id="{379BDD8F-AE2D-2A34-0380-E054D2AE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16" y="1042416"/>
            <a:ext cx="3169920" cy="1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4 Pics 1 Word What's the Photo – Apps bei Google Play">
            <a:hlinkClick r:id="rId8"/>
            <a:extLst>
              <a:ext uri="{FF2B5EF4-FFF2-40B4-BE49-F238E27FC236}">
                <a16:creationId xmlns:a16="http://schemas.microsoft.com/office/drawing/2014/main" id="{8F68494A-4674-D29E-2414-2B2130A3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42" y="3601710"/>
            <a:ext cx="1757680" cy="17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490BB-8687-EE09-A64E-486161E6A4D5}"/>
              </a:ext>
            </a:extLst>
          </p:cNvPr>
          <p:cNvSpPr txBox="1"/>
          <p:nvPr/>
        </p:nvSpPr>
        <p:spPr>
          <a:xfrm>
            <a:off x="1613652" y="2429256"/>
            <a:ext cx="4213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“Saved about 60-70% of their engineer’s time”</a:t>
            </a:r>
            <a:endParaRPr lang="en-US" sz="2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B09548-286D-6870-9095-546D44FCA859}"/>
              </a:ext>
            </a:extLst>
          </p:cNvPr>
          <p:cNvSpPr txBox="1"/>
          <p:nvPr/>
        </p:nvSpPr>
        <p:spPr>
          <a:xfrm>
            <a:off x="6311646" y="2429256"/>
            <a:ext cx="4213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“Time saving &amp; code-sharing”</a:t>
            </a:r>
            <a:endParaRPr lang="en-US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8C0BF7B-691D-8B43-F4EA-547D18AAD49B}"/>
              </a:ext>
            </a:extLst>
          </p:cNvPr>
          <p:cNvSpPr txBox="1"/>
          <p:nvPr/>
        </p:nvSpPr>
        <p:spPr>
          <a:xfrm>
            <a:off x="1613652" y="5500614"/>
            <a:ext cx="4213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“No more troubleshooting cross-platform functionality”</a:t>
            </a:r>
          </a:p>
        </p:txBody>
      </p:sp>
    </p:spTree>
    <p:extLst>
      <p:ext uri="{BB962C8B-B14F-4D97-AF65-F5344CB8AC3E}">
        <p14:creationId xmlns:p14="http://schemas.microsoft.com/office/powerpoint/2010/main" val="3537073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ADFBA9F-83C3-BA3A-3C19-829566E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1BF5F4E3-67D2-CF7F-F5C4-18C25BA59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22" y="923544"/>
            <a:ext cx="3169920" cy="15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hlinkClick r:id="rId6"/>
            <a:extLst>
              <a:ext uri="{FF2B5EF4-FFF2-40B4-BE49-F238E27FC236}">
                <a16:creationId xmlns:a16="http://schemas.microsoft.com/office/drawing/2014/main" id="{379BDD8F-AE2D-2A34-0380-E054D2AE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16" y="1042416"/>
            <a:ext cx="3169920" cy="1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4 Pics 1 Word What's the Photo – Apps bei Google Play">
            <a:hlinkClick r:id="rId8"/>
            <a:extLst>
              <a:ext uri="{FF2B5EF4-FFF2-40B4-BE49-F238E27FC236}">
                <a16:creationId xmlns:a16="http://schemas.microsoft.com/office/drawing/2014/main" id="{8F68494A-4674-D29E-2414-2B2130A3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42" y="3601710"/>
            <a:ext cx="1757680" cy="17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Logo, Schrift, Symbol, Grafiken enthält.&#10;&#10;Automatisch generierte Beschreibung">
            <a:extLst>
              <a:ext uri="{FF2B5EF4-FFF2-40B4-BE49-F238E27FC236}">
                <a16:creationId xmlns:a16="http://schemas.microsoft.com/office/drawing/2014/main" id="{5638B8BA-EEA0-4DF2-6042-E9CE991C1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926" b="4284"/>
          <a:stretch/>
        </p:blipFill>
        <p:spPr>
          <a:xfrm>
            <a:off x="7563064" y="3601710"/>
            <a:ext cx="1876760" cy="17576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490BB-8687-EE09-A64E-486161E6A4D5}"/>
              </a:ext>
            </a:extLst>
          </p:cNvPr>
          <p:cNvSpPr txBox="1"/>
          <p:nvPr/>
        </p:nvSpPr>
        <p:spPr>
          <a:xfrm>
            <a:off x="1613652" y="2429256"/>
            <a:ext cx="4213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“Saved about 60-70% of their engineer’s time”</a:t>
            </a:r>
            <a:endParaRPr lang="en-US" sz="2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B09548-286D-6870-9095-546D44FCA859}"/>
              </a:ext>
            </a:extLst>
          </p:cNvPr>
          <p:cNvSpPr txBox="1"/>
          <p:nvPr/>
        </p:nvSpPr>
        <p:spPr>
          <a:xfrm>
            <a:off x="6311646" y="2429256"/>
            <a:ext cx="4213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“Time saving &amp; code-sharing”</a:t>
            </a:r>
            <a:endParaRPr lang="en-US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8C0BF7B-691D-8B43-F4EA-547D18AAD49B}"/>
              </a:ext>
            </a:extLst>
          </p:cNvPr>
          <p:cNvSpPr txBox="1"/>
          <p:nvPr/>
        </p:nvSpPr>
        <p:spPr>
          <a:xfrm>
            <a:off x="1613652" y="5500614"/>
            <a:ext cx="42138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“No more troubleshooting cross-platform functionality”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274E69-AE19-F67E-4020-003D05F351E1}"/>
              </a:ext>
            </a:extLst>
          </p:cNvPr>
          <p:cNvSpPr txBox="1"/>
          <p:nvPr/>
        </p:nvSpPr>
        <p:spPr>
          <a:xfrm>
            <a:off x="7116308" y="5529468"/>
            <a:ext cx="2770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”Build &amp; design once”</a:t>
            </a:r>
          </a:p>
        </p:txBody>
      </p:sp>
    </p:spTree>
    <p:extLst>
      <p:ext uri="{BB962C8B-B14F-4D97-AF65-F5344CB8AC3E}">
        <p14:creationId xmlns:p14="http://schemas.microsoft.com/office/powerpoint/2010/main" val="1025400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782" y="2264989"/>
            <a:ext cx="7824217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 once for all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Native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Rich ecosystem &amp; wide adoption</a:t>
            </a:r>
          </a:p>
        </p:txBody>
      </p:sp>
      <p:pic>
        <p:nvPicPr>
          <p:cNvPr id="17412" name="Picture 4" descr="Native vs Flutter vs React-Native: Why do we go for native Swift and Kotlin  apps? | CodePlatform">
            <a:extLst>
              <a:ext uri="{FF2B5EF4-FFF2-40B4-BE49-F238E27FC236}">
                <a16:creationId xmlns:a16="http://schemas.microsoft.com/office/drawing/2014/main" id="{BFE045A2-139D-D798-36FE-A5D77FCB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15" y="2894524"/>
            <a:ext cx="4039677" cy="269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744061"/>
            <a:ext cx="10268712" cy="13698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Flutter Basics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FAF02-7F8D-C602-8063-706C6C01F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0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23455" y="1502286"/>
            <a:ext cx="5331591" cy="3724076"/>
            <a:chOff x="0" y="0"/>
            <a:chExt cx="15163800" cy="10591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2"/>
              <a:stretch>
                <a:fillRect t="-85867" b="-28834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4" name="Freeform 4"/>
          <p:cNvSpPr/>
          <p:nvPr/>
        </p:nvSpPr>
        <p:spPr>
          <a:xfrm>
            <a:off x="7839298" y="1705997"/>
            <a:ext cx="2788347" cy="891551"/>
          </a:xfrm>
          <a:custGeom>
            <a:avLst/>
            <a:gdLst/>
            <a:ahLst/>
            <a:cxnLst/>
            <a:rect l="l" t="t" r="r" b="b"/>
            <a:pathLst>
              <a:path w="4182520" h="1337327">
                <a:moveTo>
                  <a:pt x="0" y="0"/>
                </a:moveTo>
                <a:lnTo>
                  <a:pt x="4182520" y="0"/>
                </a:lnTo>
                <a:lnTo>
                  <a:pt x="4182520" y="1337327"/>
                </a:lnTo>
                <a:lnTo>
                  <a:pt x="0" y="1337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5" name="Group 5"/>
          <p:cNvGrpSpPr/>
          <p:nvPr/>
        </p:nvGrpSpPr>
        <p:grpSpPr>
          <a:xfrm>
            <a:off x="623455" y="5404162"/>
            <a:ext cx="1620993" cy="1215123"/>
            <a:chOff x="0" y="0"/>
            <a:chExt cx="535451" cy="401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451" cy="401383"/>
            </a:xfrm>
            <a:custGeom>
              <a:avLst/>
              <a:gdLst/>
              <a:ahLst/>
              <a:cxnLst/>
              <a:rect l="l" t="t" r="r" b="b"/>
              <a:pathLst>
                <a:path w="535451" h="401383">
                  <a:moveTo>
                    <a:pt x="47760" y="0"/>
                  </a:moveTo>
                  <a:lnTo>
                    <a:pt x="487691" y="0"/>
                  </a:lnTo>
                  <a:cubicBezTo>
                    <a:pt x="500357" y="0"/>
                    <a:pt x="512505" y="5032"/>
                    <a:pt x="521462" y="13989"/>
                  </a:cubicBezTo>
                  <a:cubicBezTo>
                    <a:pt x="530419" y="22945"/>
                    <a:pt x="535451" y="35094"/>
                    <a:pt x="535451" y="47760"/>
                  </a:cubicBezTo>
                  <a:lnTo>
                    <a:pt x="535451" y="353622"/>
                  </a:lnTo>
                  <a:cubicBezTo>
                    <a:pt x="535451" y="366289"/>
                    <a:pt x="530419" y="378437"/>
                    <a:pt x="521462" y="387394"/>
                  </a:cubicBezTo>
                  <a:cubicBezTo>
                    <a:pt x="512505" y="396351"/>
                    <a:pt x="500357" y="401383"/>
                    <a:pt x="487691" y="401383"/>
                  </a:cubicBezTo>
                  <a:lnTo>
                    <a:pt x="47760" y="401383"/>
                  </a:lnTo>
                  <a:cubicBezTo>
                    <a:pt x="21383" y="401383"/>
                    <a:pt x="0" y="380000"/>
                    <a:pt x="0" y="353622"/>
                  </a:cubicBezTo>
                  <a:lnTo>
                    <a:pt x="0" y="47760"/>
                  </a:lnTo>
                  <a:cubicBezTo>
                    <a:pt x="0" y="21383"/>
                    <a:pt x="21383" y="0"/>
                    <a:pt x="47760" y="0"/>
                  </a:cubicBezTo>
                  <a:close/>
                </a:path>
              </a:pathLst>
            </a:custGeom>
            <a:solidFill>
              <a:srgbClr val="E8F0FD">
                <a:alpha val="61961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35451" cy="477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48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48914" y="5404162"/>
            <a:ext cx="1648010" cy="1215123"/>
            <a:chOff x="0" y="0"/>
            <a:chExt cx="544375" cy="401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4375" cy="401383"/>
            </a:xfrm>
            <a:custGeom>
              <a:avLst/>
              <a:gdLst/>
              <a:ahLst/>
              <a:cxnLst/>
              <a:rect l="l" t="t" r="r" b="b"/>
              <a:pathLst>
                <a:path w="544375" h="401383">
                  <a:moveTo>
                    <a:pt x="46977" y="0"/>
                  </a:moveTo>
                  <a:lnTo>
                    <a:pt x="497398" y="0"/>
                  </a:lnTo>
                  <a:cubicBezTo>
                    <a:pt x="509857" y="0"/>
                    <a:pt x="521806" y="4949"/>
                    <a:pt x="530616" y="13759"/>
                  </a:cubicBezTo>
                  <a:cubicBezTo>
                    <a:pt x="539426" y="22569"/>
                    <a:pt x="544375" y="34518"/>
                    <a:pt x="544375" y="46977"/>
                  </a:cubicBezTo>
                  <a:lnTo>
                    <a:pt x="544375" y="354405"/>
                  </a:lnTo>
                  <a:cubicBezTo>
                    <a:pt x="544375" y="380350"/>
                    <a:pt x="523343" y="401383"/>
                    <a:pt x="497398" y="401383"/>
                  </a:cubicBezTo>
                  <a:lnTo>
                    <a:pt x="46977" y="401383"/>
                  </a:lnTo>
                  <a:cubicBezTo>
                    <a:pt x="21032" y="401383"/>
                    <a:pt x="0" y="380350"/>
                    <a:pt x="0" y="354405"/>
                  </a:cubicBezTo>
                  <a:lnTo>
                    <a:pt x="0" y="46977"/>
                  </a:lnTo>
                  <a:cubicBezTo>
                    <a:pt x="0" y="21032"/>
                    <a:pt x="21032" y="0"/>
                    <a:pt x="46977" y="0"/>
                  </a:cubicBezTo>
                  <a:close/>
                </a:path>
              </a:pathLst>
            </a:custGeom>
            <a:solidFill>
              <a:srgbClr val="E8F0FD">
                <a:alpha val="61961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44375" cy="477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48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301390" y="5404162"/>
            <a:ext cx="1648010" cy="1215123"/>
            <a:chOff x="0" y="0"/>
            <a:chExt cx="544375" cy="4013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4375" cy="401383"/>
            </a:xfrm>
            <a:custGeom>
              <a:avLst/>
              <a:gdLst/>
              <a:ahLst/>
              <a:cxnLst/>
              <a:rect l="l" t="t" r="r" b="b"/>
              <a:pathLst>
                <a:path w="544375" h="401383">
                  <a:moveTo>
                    <a:pt x="46977" y="0"/>
                  </a:moveTo>
                  <a:lnTo>
                    <a:pt x="497398" y="0"/>
                  </a:lnTo>
                  <a:cubicBezTo>
                    <a:pt x="509857" y="0"/>
                    <a:pt x="521806" y="4949"/>
                    <a:pt x="530616" y="13759"/>
                  </a:cubicBezTo>
                  <a:cubicBezTo>
                    <a:pt x="539426" y="22569"/>
                    <a:pt x="544375" y="34518"/>
                    <a:pt x="544375" y="46977"/>
                  </a:cubicBezTo>
                  <a:lnTo>
                    <a:pt x="544375" y="354405"/>
                  </a:lnTo>
                  <a:cubicBezTo>
                    <a:pt x="544375" y="380350"/>
                    <a:pt x="523343" y="401383"/>
                    <a:pt x="497398" y="401383"/>
                  </a:cubicBezTo>
                  <a:lnTo>
                    <a:pt x="46977" y="401383"/>
                  </a:lnTo>
                  <a:cubicBezTo>
                    <a:pt x="21032" y="401383"/>
                    <a:pt x="0" y="380350"/>
                    <a:pt x="0" y="354405"/>
                  </a:cubicBezTo>
                  <a:lnTo>
                    <a:pt x="0" y="46977"/>
                  </a:lnTo>
                  <a:cubicBezTo>
                    <a:pt x="0" y="21032"/>
                    <a:pt x="21032" y="0"/>
                    <a:pt x="46977" y="0"/>
                  </a:cubicBezTo>
                  <a:close/>
                </a:path>
              </a:pathLst>
            </a:custGeom>
            <a:solidFill>
              <a:srgbClr val="E8F0FD">
                <a:alpha val="61961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544375" cy="477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48"/>
                </a:lnSpc>
              </a:pPr>
              <a:endParaRPr sz="120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408593" y="4834206"/>
            <a:ext cx="990538" cy="1093894"/>
          </a:xfrm>
          <a:custGeom>
            <a:avLst/>
            <a:gdLst/>
            <a:ahLst/>
            <a:cxnLst/>
            <a:rect l="l" t="t" r="r" b="b"/>
            <a:pathLst>
              <a:path w="1485807" h="1640841">
                <a:moveTo>
                  <a:pt x="0" y="0"/>
                </a:moveTo>
                <a:lnTo>
                  <a:pt x="1485807" y="0"/>
                </a:lnTo>
                <a:lnTo>
                  <a:pt x="1485807" y="1640841"/>
                </a:lnTo>
                <a:lnTo>
                  <a:pt x="0" y="164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620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5" name="Freeform 15"/>
          <p:cNvSpPr/>
          <p:nvPr/>
        </p:nvSpPr>
        <p:spPr>
          <a:xfrm>
            <a:off x="8765059" y="4828735"/>
            <a:ext cx="962225" cy="1096855"/>
          </a:xfrm>
          <a:custGeom>
            <a:avLst/>
            <a:gdLst/>
            <a:ahLst/>
            <a:cxnLst/>
            <a:rect l="l" t="t" r="r" b="b"/>
            <a:pathLst>
              <a:path w="1443338" h="1645283">
                <a:moveTo>
                  <a:pt x="0" y="0"/>
                </a:moveTo>
                <a:lnTo>
                  <a:pt x="1443338" y="0"/>
                </a:lnTo>
                <a:lnTo>
                  <a:pt x="1443338" y="1645283"/>
                </a:lnTo>
                <a:lnTo>
                  <a:pt x="0" y="164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798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6" name="Freeform 16"/>
          <p:cNvSpPr/>
          <p:nvPr/>
        </p:nvSpPr>
        <p:spPr>
          <a:xfrm>
            <a:off x="6979841" y="4834206"/>
            <a:ext cx="1577487" cy="968417"/>
          </a:xfrm>
          <a:custGeom>
            <a:avLst/>
            <a:gdLst/>
            <a:ahLst/>
            <a:cxnLst/>
            <a:rect l="l" t="t" r="r" b="b"/>
            <a:pathLst>
              <a:path w="2366230" h="1452626">
                <a:moveTo>
                  <a:pt x="0" y="0"/>
                </a:moveTo>
                <a:lnTo>
                  <a:pt x="2366229" y="0"/>
                </a:lnTo>
                <a:lnTo>
                  <a:pt x="2366229" y="1452625"/>
                </a:lnTo>
                <a:lnTo>
                  <a:pt x="0" y="1452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599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7" name="Freeform 17"/>
          <p:cNvSpPr/>
          <p:nvPr/>
        </p:nvSpPr>
        <p:spPr>
          <a:xfrm>
            <a:off x="8200434" y="5853423"/>
            <a:ext cx="828086" cy="735620"/>
          </a:xfrm>
          <a:custGeom>
            <a:avLst/>
            <a:gdLst/>
            <a:ahLst/>
            <a:cxnLst/>
            <a:rect l="l" t="t" r="r" b="b"/>
            <a:pathLst>
              <a:path w="1242129" h="1103430">
                <a:moveTo>
                  <a:pt x="0" y="0"/>
                </a:moveTo>
                <a:lnTo>
                  <a:pt x="1242128" y="0"/>
                </a:lnTo>
                <a:lnTo>
                  <a:pt x="1242128" y="1103430"/>
                </a:lnTo>
                <a:lnTo>
                  <a:pt x="0" y="1103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25497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8" name="Freeform 18"/>
          <p:cNvSpPr/>
          <p:nvPr/>
        </p:nvSpPr>
        <p:spPr>
          <a:xfrm>
            <a:off x="6433471" y="5717933"/>
            <a:ext cx="1141360" cy="901351"/>
          </a:xfrm>
          <a:custGeom>
            <a:avLst/>
            <a:gdLst/>
            <a:ahLst/>
            <a:cxnLst/>
            <a:rect l="l" t="t" r="r" b="b"/>
            <a:pathLst>
              <a:path w="1712040" h="1352026">
                <a:moveTo>
                  <a:pt x="0" y="0"/>
                </a:moveTo>
                <a:lnTo>
                  <a:pt x="1712040" y="0"/>
                </a:lnTo>
                <a:lnTo>
                  <a:pt x="1712040" y="1352027"/>
                </a:lnTo>
                <a:lnTo>
                  <a:pt x="0" y="13520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6627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9" name="Freeform 19"/>
          <p:cNvSpPr/>
          <p:nvPr/>
        </p:nvSpPr>
        <p:spPr>
          <a:xfrm>
            <a:off x="9791366" y="5802623"/>
            <a:ext cx="753981" cy="753981"/>
          </a:xfrm>
          <a:custGeom>
            <a:avLst/>
            <a:gdLst/>
            <a:ahLst/>
            <a:cxnLst/>
            <a:rect l="l" t="t" r="r" b="b"/>
            <a:pathLst>
              <a:path w="1130972" h="1130972">
                <a:moveTo>
                  <a:pt x="0" y="0"/>
                </a:moveTo>
                <a:lnTo>
                  <a:pt x="1130971" y="0"/>
                </a:lnTo>
                <a:lnTo>
                  <a:pt x="1130971" y="1130972"/>
                </a:lnTo>
                <a:lnTo>
                  <a:pt x="0" y="11309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0" name="TextBox 20"/>
          <p:cNvSpPr txBox="1"/>
          <p:nvPr/>
        </p:nvSpPr>
        <p:spPr>
          <a:xfrm>
            <a:off x="590793" y="6151158"/>
            <a:ext cx="1653655" cy="2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9"/>
              </a:lnSpc>
            </a:pPr>
            <a:r>
              <a:rPr lang="en-US" sz="1435">
                <a:solidFill>
                  <a:srgbClr val="0A2E36"/>
                </a:solidFill>
                <a:latin typeface="Satoshi"/>
              </a:rPr>
              <a:t>Foundation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48914" y="6184044"/>
            <a:ext cx="1648010" cy="21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6"/>
              </a:lnSpc>
            </a:pPr>
            <a:r>
              <a:rPr lang="en-US" sz="1275">
                <a:solidFill>
                  <a:srgbClr val="0A2E36"/>
                </a:solidFill>
                <a:latin typeface="Satoshi"/>
              </a:rPr>
              <a:t>Team members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01390" y="6171344"/>
            <a:ext cx="1648010" cy="2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9"/>
              </a:lnSpc>
            </a:pPr>
            <a:r>
              <a:rPr lang="en-US" sz="1435">
                <a:solidFill>
                  <a:srgbClr val="0A2E36"/>
                </a:solidFill>
                <a:latin typeface="Satoshi"/>
              </a:rPr>
              <a:t>Projects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2764" y="5637074"/>
            <a:ext cx="1653655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A2E36"/>
                </a:solidFill>
                <a:latin typeface="Satoshi Bold"/>
              </a:rPr>
              <a:t>2017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43269" y="5637074"/>
            <a:ext cx="1653655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A2E36"/>
                </a:solidFill>
                <a:latin typeface="Satoshi Bold"/>
              </a:rPr>
              <a:t>18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01390" y="5637074"/>
            <a:ext cx="1653655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A2E36"/>
                </a:solidFill>
                <a:latin typeface="Satoshi Bold"/>
              </a:rPr>
              <a:t>10+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68837" y="285588"/>
            <a:ext cx="4454327" cy="56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6">
                <a:solidFill>
                  <a:srgbClr val="000000"/>
                </a:solidFill>
                <a:latin typeface="Satoshi Bold"/>
              </a:rPr>
              <a:t>We </a:t>
            </a:r>
            <a:r>
              <a:rPr lang="en-US" sz="3366">
                <a:solidFill>
                  <a:srgbClr val="91CB3E"/>
                </a:solidFill>
                <a:latin typeface="Satoshi Bold"/>
              </a:rPr>
              <a:t>develop</a:t>
            </a:r>
            <a:r>
              <a:rPr lang="en-US" sz="3366">
                <a:solidFill>
                  <a:srgbClr val="000000"/>
                </a:solidFill>
                <a:latin typeface="Satoshi Bold"/>
              </a:rPr>
              <a:t> the future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4322" y="887081"/>
            <a:ext cx="9943356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atoshi"/>
              </a:rPr>
              <a:t>We are an IT agency for startups and medium-sized businesses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92487" y="4399450"/>
            <a:ext cx="3611375" cy="29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8"/>
              </a:lnSpc>
              <a:spcBef>
                <a:spcPct val="0"/>
              </a:spcBef>
            </a:pPr>
            <a:r>
              <a:rPr lang="en-US" sz="1639" spc="85">
                <a:solidFill>
                  <a:srgbClr val="000000"/>
                </a:solidFill>
                <a:latin typeface="Satoshi Bold"/>
              </a:rPr>
              <a:t>what we use besides Flutter: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32973" y="2883298"/>
            <a:ext cx="4930404" cy="1263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  <a:spcBef>
                <a:spcPct val="0"/>
              </a:spcBef>
            </a:pPr>
            <a:r>
              <a:rPr lang="en-US" sz="1343" spc="69">
                <a:solidFill>
                  <a:srgbClr val="000000"/>
                </a:solidFill>
                <a:latin typeface="Satoshi"/>
              </a:rPr>
              <a:t>We are an IT service provider to develop </a:t>
            </a:r>
            <a:r>
              <a:rPr lang="en-US" sz="1343" spc="69">
                <a:solidFill>
                  <a:srgbClr val="000000"/>
                </a:solidFill>
                <a:latin typeface="Satoshi Bold"/>
              </a:rPr>
              <a:t>innovative</a:t>
            </a:r>
            <a:r>
              <a:rPr lang="en-US" sz="1343" spc="69">
                <a:solidFill>
                  <a:srgbClr val="000000"/>
                </a:solidFill>
                <a:latin typeface="Satoshi"/>
              </a:rPr>
              <a:t> and </a:t>
            </a:r>
            <a:r>
              <a:rPr lang="en-US" sz="1343" spc="69">
                <a:solidFill>
                  <a:srgbClr val="000000"/>
                </a:solidFill>
                <a:latin typeface="Satoshi Bold"/>
              </a:rPr>
              <a:t>sustainable</a:t>
            </a:r>
            <a:r>
              <a:rPr lang="en-US" sz="1343" spc="69">
                <a:solidFill>
                  <a:srgbClr val="000000"/>
                </a:solidFill>
                <a:latin typeface="Satoshi"/>
              </a:rPr>
              <a:t> SaaS platforms, apps and </a:t>
            </a:r>
            <a:r>
              <a:rPr lang="en-US" sz="1343" spc="69">
                <a:solidFill>
                  <a:srgbClr val="000000"/>
                </a:solidFill>
                <a:latin typeface="Satoshi Bold"/>
              </a:rPr>
              <a:t>AI-based tools</a:t>
            </a:r>
            <a:r>
              <a:rPr lang="en-US" sz="1343" spc="69">
                <a:solidFill>
                  <a:srgbClr val="000000"/>
                </a:solidFill>
                <a:latin typeface="Satoshi"/>
              </a:rPr>
              <a:t> to advance the technology of the </a:t>
            </a:r>
            <a:r>
              <a:rPr lang="en-US" sz="1343" spc="69">
                <a:solidFill>
                  <a:srgbClr val="000000"/>
                </a:solidFill>
                <a:latin typeface="Satoshi Bold"/>
              </a:rPr>
              <a:t>future</a:t>
            </a:r>
            <a:r>
              <a:rPr lang="en-US" sz="1343" spc="69">
                <a:solidFill>
                  <a:srgbClr val="000000"/>
                </a:solidFill>
                <a:latin typeface="Satoshi"/>
              </a:rPr>
              <a:t>. With our development team in </a:t>
            </a:r>
            <a:r>
              <a:rPr lang="en-US" sz="1343" spc="69">
                <a:solidFill>
                  <a:srgbClr val="000000"/>
                </a:solidFill>
                <a:latin typeface="Satoshi Bold"/>
              </a:rPr>
              <a:t>Munich</a:t>
            </a:r>
            <a:r>
              <a:rPr lang="en-US" sz="1343" spc="69">
                <a:solidFill>
                  <a:srgbClr val="000000"/>
                </a:solidFill>
                <a:latin typeface="Satoshi"/>
              </a:rPr>
              <a:t> and our strong ties to </a:t>
            </a:r>
            <a:r>
              <a:rPr lang="en-US" sz="1343" spc="69">
                <a:solidFill>
                  <a:srgbClr val="000000"/>
                </a:solidFill>
                <a:latin typeface="Satoshi Bold"/>
              </a:rPr>
              <a:t>TUM</a:t>
            </a:r>
            <a:r>
              <a:rPr lang="en-US" sz="1343" spc="69">
                <a:solidFill>
                  <a:srgbClr val="000000"/>
                </a:solidFill>
                <a:latin typeface="Satoshi"/>
              </a:rPr>
              <a:t>, we are at the </a:t>
            </a:r>
            <a:r>
              <a:rPr lang="en-US" sz="1343" spc="69">
                <a:solidFill>
                  <a:srgbClr val="000000"/>
                </a:solidFill>
                <a:latin typeface="Satoshi Bold"/>
              </a:rPr>
              <a:t>cutting edge of technology</a:t>
            </a:r>
            <a:r>
              <a:rPr lang="en-US" sz="1343" spc="69">
                <a:solidFill>
                  <a:srgbClr val="000000"/>
                </a:solidFill>
                <a:latin typeface="Satoshi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744061"/>
            <a:ext cx="10268712" cy="13698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Widgets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FAF02-7F8D-C602-8063-706C6C01F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62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Screenshot, Kreis, Farbigkeit, Grafiken enthält.&#10;&#10;Automatisch generierte Beschreibung">
            <a:extLst>
              <a:ext uri="{FF2B5EF4-FFF2-40B4-BE49-F238E27FC236}">
                <a16:creationId xmlns:a16="http://schemas.microsoft.com/office/drawing/2014/main" id="{C50CDC6D-B1EF-1F37-37D5-2CC6B29E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1" y="643467"/>
            <a:ext cx="417829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744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13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Root Widget</a:t>
            </a:r>
          </a:p>
        </p:txBody>
      </p:sp>
    </p:spTree>
    <p:extLst>
      <p:ext uri="{BB962C8B-B14F-4D97-AF65-F5344CB8AC3E}">
        <p14:creationId xmlns:p14="http://schemas.microsoft.com/office/powerpoint/2010/main" val="3048486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12800" y="696686"/>
            <a:ext cx="3018971" cy="552994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Root Widget</a:t>
            </a:r>
          </a:p>
        </p:txBody>
      </p:sp>
    </p:spTree>
    <p:extLst>
      <p:ext uri="{BB962C8B-B14F-4D97-AF65-F5344CB8AC3E}">
        <p14:creationId xmlns:p14="http://schemas.microsoft.com/office/powerpoint/2010/main" val="2975400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12800" y="696687"/>
            <a:ext cx="3018971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AppBar</a:t>
            </a:r>
            <a:r>
              <a:rPr lang="de-DE" dirty="0"/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839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509486" y="696687"/>
            <a:ext cx="1582058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056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841829" y="1103086"/>
            <a:ext cx="2946400" cy="525326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42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428999"/>
            <a:ext cx="1036032" cy="77724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931916" y="3839029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Column</a:t>
            </a:r>
            <a:r>
              <a:rPr lang="de-DE" dirty="0"/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10376088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38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541486"/>
            <a:ext cx="1036032" cy="20871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7126514" y="6966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5232400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676572" y="1509486"/>
            <a:ext cx="1894114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5232400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676572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931916" y="22061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570686" y="1509486"/>
            <a:ext cx="1805402" cy="69668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931916" y="3839029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10376088" y="3018972"/>
            <a:ext cx="0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6676571" y="5471886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8120743" y="4651829"/>
            <a:ext cx="2255345" cy="8200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4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84442" y="1856657"/>
            <a:ext cx="3005061" cy="2103543"/>
            <a:chOff x="0" y="0"/>
            <a:chExt cx="6350000" cy="444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4445000"/>
            </a:xfrm>
            <a:custGeom>
              <a:avLst/>
              <a:gdLst/>
              <a:ahLst/>
              <a:cxnLst/>
              <a:rect l="l" t="t" r="r" b="b"/>
              <a:pathLst>
                <a:path w="6350000" h="4445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3"/>
              <a:stretch>
                <a:fillRect t="-3545" b="-3545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593470" y="1856657"/>
            <a:ext cx="3005061" cy="2103543"/>
            <a:chOff x="0" y="0"/>
            <a:chExt cx="6350000" cy="444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4445000"/>
            </a:xfrm>
            <a:custGeom>
              <a:avLst/>
              <a:gdLst/>
              <a:ahLst/>
              <a:cxnLst/>
              <a:rect l="l" t="t" r="r" b="b"/>
              <a:pathLst>
                <a:path w="6350000" h="4445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4"/>
              <a:stretch>
                <a:fillRect l="-2488" r="-2488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2498" y="1895021"/>
            <a:ext cx="3005061" cy="2103543"/>
            <a:chOff x="0" y="0"/>
            <a:chExt cx="6350000" cy="444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4445000"/>
            </a:xfrm>
            <a:custGeom>
              <a:avLst/>
              <a:gdLst/>
              <a:ahLst/>
              <a:cxnLst/>
              <a:rect l="l" t="t" r="r" b="b"/>
              <a:pathLst>
                <a:path w="6350000" h="4445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5"/>
              <a:stretch>
                <a:fillRect t="-60904" b="-53334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33297" y="5046014"/>
            <a:ext cx="1504167" cy="1504167"/>
            <a:chOff x="0" y="0"/>
            <a:chExt cx="3008333" cy="3008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08333" cy="3008333"/>
            </a:xfrm>
            <a:custGeom>
              <a:avLst/>
              <a:gdLst/>
              <a:ahLst/>
              <a:cxnLst/>
              <a:rect l="l" t="t" r="r" b="b"/>
              <a:pathLst>
                <a:path w="3008333" h="3008333">
                  <a:moveTo>
                    <a:pt x="0" y="0"/>
                  </a:moveTo>
                  <a:lnTo>
                    <a:pt x="3008333" y="0"/>
                  </a:lnTo>
                  <a:lnTo>
                    <a:pt x="3008333" y="3008333"/>
                  </a:lnTo>
                  <a:lnTo>
                    <a:pt x="0" y="3008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386973" y="6445856"/>
            <a:ext cx="1011911" cy="285865"/>
          </a:xfrm>
          <a:custGeom>
            <a:avLst/>
            <a:gdLst/>
            <a:ahLst/>
            <a:cxnLst/>
            <a:rect l="l" t="t" r="r" b="b"/>
            <a:pathLst>
              <a:path w="1517867" h="428797">
                <a:moveTo>
                  <a:pt x="0" y="0"/>
                </a:moveTo>
                <a:lnTo>
                  <a:pt x="1517867" y="0"/>
                </a:lnTo>
                <a:lnTo>
                  <a:pt x="1517867" y="428797"/>
                </a:lnTo>
                <a:lnTo>
                  <a:pt x="0" y="4287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1"/>
          <p:cNvSpPr txBox="1"/>
          <p:nvPr/>
        </p:nvSpPr>
        <p:spPr>
          <a:xfrm>
            <a:off x="4442570" y="499746"/>
            <a:ext cx="3306862" cy="56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3366">
                <a:solidFill>
                  <a:srgbClr val="000000"/>
                </a:solidFill>
                <a:latin typeface="Satoshi Bold"/>
              </a:rPr>
              <a:t>Our </a:t>
            </a:r>
            <a:r>
              <a:rPr lang="en-US" sz="3366">
                <a:solidFill>
                  <a:srgbClr val="91CB3E"/>
                </a:solidFill>
                <a:latin typeface="Satoshi Bold"/>
              </a:rPr>
              <a:t>Top 3</a:t>
            </a:r>
            <a:r>
              <a:rPr lang="en-US" sz="3366">
                <a:solidFill>
                  <a:srgbClr val="000000"/>
                </a:solidFill>
                <a:latin typeface="Satoshi Bold"/>
              </a:rPr>
              <a:t> why...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0353" y="1179929"/>
            <a:ext cx="9011295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atoshi"/>
              </a:rPr>
              <a:t>...you should join the SelectCode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9914" y="4182714"/>
            <a:ext cx="2723741" cy="30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69"/>
              </a:lnSpc>
              <a:spcBef>
                <a:spcPct val="0"/>
              </a:spcBef>
            </a:pPr>
            <a:r>
              <a:rPr lang="en-US" sz="1763" spc="69">
                <a:solidFill>
                  <a:srgbClr val="070709"/>
                </a:solidFill>
                <a:latin typeface="Satoshi Bold"/>
              </a:rPr>
              <a:t>Events &amp; Workshops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25102" y="4182714"/>
            <a:ext cx="2723741" cy="30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69"/>
              </a:lnSpc>
              <a:spcBef>
                <a:spcPct val="0"/>
              </a:spcBef>
            </a:pPr>
            <a:r>
              <a:rPr lang="en-US" sz="1763" spc="69">
                <a:solidFill>
                  <a:srgbClr val="070709"/>
                </a:solidFill>
                <a:latin typeface="Satoshi Bold"/>
              </a:rPr>
              <a:t>Good salary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3158" y="4182714"/>
            <a:ext cx="2723741" cy="300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69"/>
              </a:lnSpc>
              <a:spcBef>
                <a:spcPct val="0"/>
              </a:spcBef>
            </a:pPr>
            <a:r>
              <a:rPr lang="en-US" sz="1763" spc="69">
                <a:solidFill>
                  <a:srgbClr val="070709"/>
                </a:solidFill>
                <a:latin typeface="Satoshi Bold"/>
              </a:rPr>
              <a:t>Working student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56699" y="4666068"/>
            <a:ext cx="2478603" cy="26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r>
              <a:rPr lang="en-US" sz="1442" spc="115">
                <a:solidFill>
                  <a:srgbClr val="000000"/>
                </a:solidFill>
                <a:latin typeface="Satoshi"/>
              </a:rPr>
              <a:t>eg. SelectCode Weekend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70240" y="4666068"/>
            <a:ext cx="2233465" cy="26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r>
              <a:rPr lang="en-US" sz="1442" spc="115">
                <a:solidFill>
                  <a:srgbClr val="000000"/>
                </a:solidFill>
                <a:latin typeface="Satoshi"/>
              </a:rPr>
              <a:t>18 - 27 €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8296" y="4666068"/>
            <a:ext cx="2233465" cy="54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r>
              <a:rPr lang="en-US" sz="1442" spc="115">
                <a:solidFill>
                  <a:srgbClr val="000000"/>
                </a:solidFill>
                <a:latin typeface="Satoshi"/>
              </a:rPr>
              <a:t>currently 16 working students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56699" y="5753647"/>
            <a:ext cx="5149207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22"/>
              </a:lnSpc>
              <a:spcBef>
                <a:spcPct val="0"/>
              </a:spcBef>
            </a:pPr>
            <a:r>
              <a:rPr lang="en-US" sz="1587" dirty="0">
                <a:solidFill>
                  <a:srgbClr val="000000"/>
                </a:solidFill>
                <a:latin typeface="Satoshi"/>
              </a:rPr>
              <a:t>Still free on </a:t>
            </a:r>
            <a:r>
              <a:rPr lang="en-US" sz="1587" dirty="0">
                <a:solidFill>
                  <a:srgbClr val="91CB3E"/>
                </a:solidFill>
                <a:latin typeface="Satoshi Bold"/>
              </a:rPr>
              <a:t>19.01.</a:t>
            </a:r>
            <a:r>
              <a:rPr lang="en-US" sz="1587" dirty="0">
                <a:solidFill>
                  <a:srgbClr val="000000"/>
                </a:solidFill>
                <a:latin typeface="Satoshi"/>
              </a:rPr>
              <a:t>? </a:t>
            </a:r>
          </a:p>
          <a:p>
            <a:pPr algn="r">
              <a:lnSpc>
                <a:spcPts val="2222"/>
              </a:lnSpc>
              <a:spcBef>
                <a:spcPct val="0"/>
              </a:spcBef>
            </a:pPr>
            <a:r>
              <a:rPr lang="en-US" sz="1587" dirty="0">
                <a:solidFill>
                  <a:srgbClr val="000000"/>
                </a:solidFill>
                <a:latin typeface="Satoshi"/>
              </a:rPr>
              <a:t>Then take part in our </a:t>
            </a:r>
            <a:r>
              <a:rPr lang="en-US" sz="1587" dirty="0">
                <a:solidFill>
                  <a:srgbClr val="91CB3E"/>
                </a:solidFill>
                <a:latin typeface="Satoshi Bold"/>
              </a:rPr>
              <a:t>Coding Escape Room competition</a:t>
            </a:r>
            <a:r>
              <a:rPr lang="en-US" sz="1587" dirty="0">
                <a:solidFill>
                  <a:srgbClr val="000000"/>
                </a:solidFill>
                <a:latin typeface="Satoshi"/>
              </a:rPr>
              <a:t>!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1815911" y="3799840"/>
            <a:ext cx="1036032" cy="406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270745" y="29870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9714917" y="2340430"/>
            <a:ext cx="18042" cy="6466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5741960" y="461264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7186132" y="3799840"/>
            <a:ext cx="2528785" cy="812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992831" y="4610645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ElevatedButton</a:t>
            </a:r>
            <a:r>
              <a:rPr lang="de-DE" dirty="0"/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14917" y="3799840"/>
            <a:ext cx="722086" cy="81080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693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41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2088193" y="3893147"/>
            <a:ext cx="524377" cy="17170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527577" y="4923970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Row</a:t>
            </a:r>
            <a:r>
              <a:rPr lang="de-DE" dirty="0"/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941134" y="4679750"/>
            <a:ext cx="30615" cy="2442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818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2088193" y="3893147"/>
            <a:ext cx="201649" cy="17939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527577" y="492397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941134" y="4679750"/>
            <a:ext cx="30615" cy="2442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6770999" y="5824220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8215171" y="5736770"/>
            <a:ext cx="1756578" cy="8745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891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84A577B-36BA-C42D-F087-5DA1642F0D68}"/>
              </a:ext>
            </a:extLst>
          </p:cNvPr>
          <p:cNvSpPr/>
          <p:nvPr/>
        </p:nvSpPr>
        <p:spPr>
          <a:xfrm>
            <a:off x="2289841" y="3893147"/>
            <a:ext cx="307361" cy="18707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477768" y="477606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921940" y="4679750"/>
            <a:ext cx="19194" cy="963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5684537" y="58510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7128709" y="5588862"/>
            <a:ext cx="2793231" cy="2622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4507447-FAF6-CAD9-19E5-833966314AFF}"/>
              </a:ext>
            </a:extLst>
          </p:cNvPr>
          <p:cNvSpPr/>
          <p:nvPr/>
        </p:nvSpPr>
        <p:spPr>
          <a:xfrm>
            <a:off x="9199854" y="5837665"/>
            <a:ext cx="2888343" cy="812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Widget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30C7D8D-5BCD-53E4-020E-F1B8802DE76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9921940" y="5588862"/>
            <a:ext cx="722086" cy="2488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097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44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477768" y="477606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921940" y="4679750"/>
            <a:ext cx="19194" cy="963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5684537" y="58510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7128709" y="5588862"/>
            <a:ext cx="2793231" cy="2622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4507447-FAF6-CAD9-19E5-833966314AFF}"/>
              </a:ext>
            </a:extLst>
          </p:cNvPr>
          <p:cNvSpPr/>
          <p:nvPr/>
        </p:nvSpPr>
        <p:spPr>
          <a:xfrm>
            <a:off x="9199854" y="583766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30C7D8D-5BCD-53E4-020E-F1B8802DE76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9921940" y="5588862"/>
            <a:ext cx="722086" cy="2488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31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mtClean="0"/>
              <a:pPr algn="l">
                <a:spcAft>
                  <a:spcPts val="600"/>
                </a:spcAft>
              </a:pPr>
              <a:t>45</a:t>
            </a:fld>
            <a:endParaRPr lang="en-US"/>
          </a:p>
        </p:txBody>
      </p:sp>
      <p:pic>
        <p:nvPicPr>
          <p:cNvPr id="10" name="Grafik 9" descr="Ein Bild, das Screenshot, Handy, Gerät, Kommunikationsgerät enthält.&#10;&#10;Automatisch generierte Beschreibung">
            <a:extLst>
              <a:ext uri="{FF2B5EF4-FFF2-40B4-BE49-F238E27FC236}">
                <a16:creationId xmlns:a16="http://schemas.microsoft.com/office/drawing/2014/main" id="{32F75084-7EEE-77F0-BF2E-F5D6323EA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/>
          <a:stretch/>
        </p:blipFill>
        <p:spPr>
          <a:xfrm>
            <a:off x="629340" y="68262"/>
            <a:ext cx="3391203" cy="6721475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C94F15D-03EB-057B-6109-83159A364EAB}"/>
              </a:ext>
            </a:extLst>
          </p:cNvPr>
          <p:cNvSpPr/>
          <p:nvPr/>
        </p:nvSpPr>
        <p:spPr>
          <a:xfrm>
            <a:off x="6980500" y="290286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Root Widget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E88C7F0-8B42-501D-EB0F-CCBF4A9ADD05}"/>
              </a:ext>
            </a:extLst>
          </p:cNvPr>
          <p:cNvSpPr/>
          <p:nvPr/>
        </p:nvSpPr>
        <p:spPr>
          <a:xfrm>
            <a:off x="4814243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AppBar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F009D24-3DC8-8FAD-A12E-E01391D67287}"/>
              </a:ext>
            </a:extLst>
          </p:cNvPr>
          <p:cNvCxnSpPr>
            <a:stCxn id="15" idx="2"/>
            <a:endCxn id="3" idx="0"/>
          </p:cNvCxnSpPr>
          <p:nvPr/>
        </p:nvCxnSpPr>
        <p:spPr>
          <a:xfrm flipH="1">
            <a:off x="6258415" y="1103086"/>
            <a:ext cx="216625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32F32B2-96AD-265C-A0F7-C5DFB5D88499}"/>
              </a:ext>
            </a:extLst>
          </p:cNvPr>
          <p:cNvSpPr/>
          <p:nvPr/>
        </p:nvSpPr>
        <p:spPr>
          <a:xfrm>
            <a:off x="4814242" y="302260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Text Widget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7469C14-398C-1CAD-94E0-66962CC03009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flipV="1">
            <a:off x="6258414" y="2340430"/>
            <a:ext cx="1" cy="68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6D7CA739-0AAA-EAA8-0EBB-E078AABF9BF3}"/>
              </a:ext>
            </a:extLst>
          </p:cNvPr>
          <p:cNvSpPr/>
          <p:nvPr/>
        </p:nvSpPr>
        <p:spPr>
          <a:xfrm>
            <a:off x="8288787" y="152763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Center Widget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F18FE1-CFBF-C03A-61E9-A0B228EBE424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8424672" y="1103086"/>
            <a:ext cx="1308287" cy="4245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ADB7EE7-0BE6-8818-9495-8AD7B3B9EB5A}"/>
              </a:ext>
            </a:extLst>
          </p:cNvPr>
          <p:cNvSpPr/>
          <p:nvPr/>
        </p:nvSpPr>
        <p:spPr>
          <a:xfrm>
            <a:off x="8340489" y="2594047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2">
                    <a:lumMod val="10000"/>
                  </a:schemeClr>
                </a:solidFill>
              </a:rPr>
              <a:t>Column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 Widget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AF217B-1E13-D1F9-4D22-5E82BFD5639A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9732959" y="2340430"/>
            <a:ext cx="51702" cy="2536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60BF89D-058B-104D-3A5B-38A1A703C92F}"/>
              </a:ext>
            </a:extLst>
          </p:cNvPr>
          <p:cNvSpPr/>
          <p:nvPr/>
        </p:nvSpPr>
        <p:spPr>
          <a:xfrm>
            <a:off x="4873664" y="4482011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8FCD29C-4155-8F1B-7E78-CC4C841C4013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6317836" y="3406847"/>
            <a:ext cx="3466825" cy="10751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69ABBC71-24F2-F5AA-4AA7-6858B97B5403}"/>
              </a:ext>
            </a:extLst>
          </p:cNvPr>
          <p:cNvSpPr/>
          <p:nvPr/>
        </p:nvSpPr>
        <p:spPr>
          <a:xfrm>
            <a:off x="8496962" y="3866950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ElevatedButton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4F29220-085F-D8B4-ADA7-A12BFBCA3F8C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9784661" y="3406847"/>
            <a:ext cx="156473" cy="4601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6886947-EDCA-4762-0277-F3569EE84565}"/>
              </a:ext>
            </a:extLst>
          </p:cNvPr>
          <p:cNvSpPr/>
          <p:nvPr/>
        </p:nvSpPr>
        <p:spPr>
          <a:xfrm>
            <a:off x="8477768" y="477606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00"/>
                </a:solidFill>
              </a:rPr>
              <a:t>Row</a:t>
            </a:r>
            <a:r>
              <a:rPr lang="de-DE" dirty="0">
                <a:solidFill>
                  <a:srgbClr val="000000"/>
                </a:solidFill>
              </a:rPr>
              <a:t> Widget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4371F8E-98C9-94A2-426F-FE236E319F1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921940" y="4679750"/>
            <a:ext cx="19194" cy="963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43AD7F7-420A-C6CE-9B4E-5C3CF13B2C29}"/>
              </a:ext>
            </a:extLst>
          </p:cNvPr>
          <p:cNvSpPr/>
          <p:nvPr/>
        </p:nvSpPr>
        <p:spPr>
          <a:xfrm>
            <a:off x="5684537" y="5851072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Icon Widget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283E898-EE35-8D7D-68F3-B8D784CACA6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7128709" y="5588862"/>
            <a:ext cx="2793231" cy="26221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4507447-FAF6-CAD9-19E5-833966314AFF}"/>
              </a:ext>
            </a:extLst>
          </p:cNvPr>
          <p:cNvSpPr/>
          <p:nvPr/>
        </p:nvSpPr>
        <p:spPr>
          <a:xfrm>
            <a:off x="9199854" y="5837665"/>
            <a:ext cx="2888343" cy="812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Text Widget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30C7D8D-5BCD-53E4-020E-F1B8802DE76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9921940" y="5588862"/>
            <a:ext cx="722086" cy="2488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A13918E-9DE8-C266-9EBC-BCFC392CA229}"/>
              </a:ext>
            </a:extLst>
          </p:cNvPr>
          <p:cNvSpPr txBox="1"/>
          <p:nvPr/>
        </p:nvSpPr>
        <p:spPr>
          <a:xfrm>
            <a:off x="6317835" y="5976106"/>
            <a:ext cx="5456167" cy="5232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67766"/>
                      <a:gd name="connsiteY0" fmla="*/ 0 h 954107"/>
                      <a:gd name="connsiteX1" fmla="*/ 640661 w 7867766"/>
                      <a:gd name="connsiteY1" fmla="*/ 0 h 954107"/>
                      <a:gd name="connsiteX2" fmla="*/ 1360000 w 7867766"/>
                      <a:gd name="connsiteY2" fmla="*/ 0 h 954107"/>
                      <a:gd name="connsiteX3" fmla="*/ 1764628 w 7867766"/>
                      <a:gd name="connsiteY3" fmla="*/ 0 h 954107"/>
                      <a:gd name="connsiteX4" fmla="*/ 2405288 w 7867766"/>
                      <a:gd name="connsiteY4" fmla="*/ 0 h 954107"/>
                      <a:gd name="connsiteX5" fmla="*/ 2809916 w 7867766"/>
                      <a:gd name="connsiteY5" fmla="*/ 0 h 954107"/>
                      <a:gd name="connsiteX6" fmla="*/ 3371900 w 7867766"/>
                      <a:gd name="connsiteY6" fmla="*/ 0 h 954107"/>
                      <a:gd name="connsiteX7" fmla="*/ 4012561 w 7867766"/>
                      <a:gd name="connsiteY7" fmla="*/ 0 h 954107"/>
                      <a:gd name="connsiteX8" fmla="*/ 4338511 w 7867766"/>
                      <a:gd name="connsiteY8" fmla="*/ 0 h 954107"/>
                      <a:gd name="connsiteX9" fmla="*/ 4664461 w 7867766"/>
                      <a:gd name="connsiteY9" fmla="*/ 0 h 954107"/>
                      <a:gd name="connsiteX10" fmla="*/ 5383800 w 7867766"/>
                      <a:gd name="connsiteY10" fmla="*/ 0 h 954107"/>
                      <a:gd name="connsiteX11" fmla="*/ 5945783 w 7867766"/>
                      <a:gd name="connsiteY11" fmla="*/ 0 h 954107"/>
                      <a:gd name="connsiteX12" fmla="*/ 6271733 w 7867766"/>
                      <a:gd name="connsiteY12" fmla="*/ 0 h 954107"/>
                      <a:gd name="connsiteX13" fmla="*/ 6833717 w 7867766"/>
                      <a:gd name="connsiteY13" fmla="*/ 0 h 954107"/>
                      <a:gd name="connsiteX14" fmla="*/ 7867766 w 7867766"/>
                      <a:gd name="connsiteY14" fmla="*/ 0 h 954107"/>
                      <a:gd name="connsiteX15" fmla="*/ 7867766 w 7867766"/>
                      <a:gd name="connsiteY15" fmla="*/ 467512 h 954107"/>
                      <a:gd name="connsiteX16" fmla="*/ 7867766 w 7867766"/>
                      <a:gd name="connsiteY16" fmla="*/ 954107 h 954107"/>
                      <a:gd name="connsiteX17" fmla="*/ 7541816 w 7867766"/>
                      <a:gd name="connsiteY17" fmla="*/ 954107 h 954107"/>
                      <a:gd name="connsiteX18" fmla="*/ 6822477 w 7867766"/>
                      <a:gd name="connsiteY18" fmla="*/ 954107 h 954107"/>
                      <a:gd name="connsiteX19" fmla="*/ 6181816 w 7867766"/>
                      <a:gd name="connsiteY19" fmla="*/ 954107 h 954107"/>
                      <a:gd name="connsiteX20" fmla="*/ 5541155 w 7867766"/>
                      <a:gd name="connsiteY20" fmla="*/ 954107 h 954107"/>
                      <a:gd name="connsiteX21" fmla="*/ 4900494 w 7867766"/>
                      <a:gd name="connsiteY21" fmla="*/ 954107 h 954107"/>
                      <a:gd name="connsiteX22" fmla="*/ 4495866 w 7867766"/>
                      <a:gd name="connsiteY22" fmla="*/ 954107 h 954107"/>
                      <a:gd name="connsiteX23" fmla="*/ 3776528 w 7867766"/>
                      <a:gd name="connsiteY23" fmla="*/ 954107 h 954107"/>
                      <a:gd name="connsiteX24" fmla="*/ 3214544 w 7867766"/>
                      <a:gd name="connsiteY24" fmla="*/ 954107 h 954107"/>
                      <a:gd name="connsiteX25" fmla="*/ 2888594 w 7867766"/>
                      <a:gd name="connsiteY25" fmla="*/ 954107 h 954107"/>
                      <a:gd name="connsiteX26" fmla="*/ 2326611 w 7867766"/>
                      <a:gd name="connsiteY26" fmla="*/ 954107 h 954107"/>
                      <a:gd name="connsiteX27" fmla="*/ 1843305 w 7867766"/>
                      <a:gd name="connsiteY27" fmla="*/ 954107 h 954107"/>
                      <a:gd name="connsiteX28" fmla="*/ 1360000 w 7867766"/>
                      <a:gd name="connsiteY28" fmla="*/ 954107 h 954107"/>
                      <a:gd name="connsiteX29" fmla="*/ 876694 w 7867766"/>
                      <a:gd name="connsiteY29" fmla="*/ 954107 h 954107"/>
                      <a:gd name="connsiteX30" fmla="*/ 0 w 7867766"/>
                      <a:gd name="connsiteY30" fmla="*/ 954107 h 954107"/>
                      <a:gd name="connsiteX31" fmla="*/ 0 w 7867766"/>
                      <a:gd name="connsiteY31" fmla="*/ 467512 h 954107"/>
                      <a:gd name="connsiteX32" fmla="*/ 0 w 7867766"/>
                      <a:gd name="connsiteY32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7867766" h="954107" fill="none" extrusionOk="0">
                        <a:moveTo>
                          <a:pt x="0" y="0"/>
                        </a:moveTo>
                        <a:cubicBezTo>
                          <a:pt x="240778" y="-34729"/>
                          <a:pt x="497428" y="38582"/>
                          <a:pt x="640661" y="0"/>
                        </a:cubicBezTo>
                        <a:cubicBezTo>
                          <a:pt x="783894" y="-38582"/>
                          <a:pt x="1084112" y="49329"/>
                          <a:pt x="1360000" y="0"/>
                        </a:cubicBezTo>
                        <a:cubicBezTo>
                          <a:pt x="1635888" y="-49329"/>
                          <a:pt x="1619201" y="11593"/>
                          <a:pt x="1764628" y="0"/>
                        </a:cubicBezTo>
                        <a:cubicBezTo>
                          <a:pt x="1910055" y="-11593"/>
                          <a:pt x="2238610" y="40408"/>
                          <a:pt x="2405288" y="0"/>
                        </a:cubicBezTo>
                        <a:cubicBezTo>
                          <a:pt x="2571966" y="-40408"/>
                          <a:pt x="2684164" y="7723"/>
                          <a:pt x="2809916" y="0"/>
                        </a:cubicBezTo>
                        <a:cubicBezTo>
                          <a:pt x="2935668" y="-7723"/>
                          <a:pt x="3156020" y="63252"/>
                          <a:pt x="3371900" y="0"/>
                        </a:cubicBezTo>
                        <a:cubicBezTo>
                          <a:pt x="3587780" y="-63252"/>
                          <a:pt x="3719996" y="957"/>
                          <a:pt x="4012561" y="0"/>
                        </a:cubicBezTo>
                        <a:cubicBezTo>
                          <a:pt x="4305126" y="-957"/>
                          <a:pt x="4184918" y="20353"/>
                          <a:pt x="4338511" y="0"/>
                        </a:cubicBezTo>
                        <a:cubicBezTo>
                          <a:pt x="4492104" y="-20353"/>
                          <a:pt x="4567219" y="35429"/>
                          <a:pt x="4664461" y="0"/>
                        </a:cubicBezTo>
                        <a:cubicBezTo>
                          <a:pt x="4761703" y="-35429"/>
                          <a:pt x="5155846" y="51467"/>
                          <a:pt x="5383800" y="0"/>
                        </a:cubicBezTo>
                        <a:cubicBezTo>
                          <a:pt x="5611754" y="-51467"/>
                          <a:pt x="5737637" y="8056"/>
                          <a:pt x="5945783" y="0"/>
                        </a:cubicBezTo>
                        <a:cubicBezTo>
                          <a:pt x="6153929" y="-8056"/>
                          <a:pt x="6129243" y="15970"/>
                          <a:pt x="6271733" y="0"/>
                        </a:cubicBezTo>
                        <a:cubicBezTo>
                          <a:pt x="6414223" y="-15970"/>
                          <a:pt x="6668086" y="40736"/>
                          <a:pt x="6833717" y="0"/>
                        </a:cubicBezTo>
                        <a:cubicBezTo>
                          <a:pt x="6999348" y="-40736"/>
                          <a:pt x="7454348" y="3858"/>
                          <a:pt x="7867766" y="0"/>
                        </a:cubicBezTo>
                        <a:cubicBezTo>
                          <a:pt x="7894694" y="225444"/>
                          <a:pt x="7864657" y="309851"/>
                          <a:pt x="7867766" y="467512"/>
                        </a:cubicBezTo>
                        <a:cubicBezTo>
                          <a:pt x="7870875" y="625173"/>
                          <a:pt x="7819180" y="849552"/>
                          <a:pt x="7867766" y="954107"/>
                        </a:cubicBezTo>
                        <a:cubicBezTo>
                          <a:pt x="7791120" y="979140"/>
                          <a:pt x="7645708" y="922459"/>
                          <a:pt x="7541816" y="954107"/>
                        </a:cubicBezTo>
                        <a:cubicBezTo>
                          <a:pt x="7437924" y="985755"/>
                          <a:pt x="7120510" y="904897"/>
                          <a:pt x="6822477" y="954107"/>
                        </a:cubicBezTo>
                        <a:cubicBezTo>
                          <a:pt x="6524444" y="1003317"/>
                          <a:pt x="6457198" y="941738"/>
                          <a:pt x="6181816" y="954107"/>
                        </a:cubicBezTo>
                        <a:cubicBezTo>
                          <a:pt x="5906434" y="966476"/>
                          <a:pt x="5739086" y="904969"/>
                          <a:pt x="5541155" y="954107"/>
                        </a:cubicBezTo>
                        <a:cubicBezTo>
                          <a:pt x="5343224" y="1003245"/>
                          <a:pt x="5110014" y="922360"/>
                          <a:pt x="4900494" y="954107"/>
                        </a:cubicBezTo>
                        <a:cubicBezTo>
                          <a:pt x="4690974" y="985854"/>
                          <a:pt x="4629885" y="924297"/>
                          <a:pt x="4495866" y="954107"/>
                        </a:cubicBezTo>
                        <a:cubicBezTo>
                          <a:pt x="4361847" y="983917"/>
                          <a:pt x="4030104" y="928933"/>
                          <a:pt x="3776528" y="954107"/>
                        </a:cubicBezTo>
                        <a:cubicBezTo>
                          <a:pt x="3522952" y="979281"/>
                          <a:pt x="3465893" y="931179"/>
                          <a:pt x="3214544" y="954107"/>
                        </a:cubicBezTo>
                        <a:cubicBezTo>
                          <a:pt x="2963195" y="977035"/>
                          <a:pt x="2998553" y="940085"/>
                          <a:pt x="2888594" y="954107"/>
                        </a:cubicBezTo>
                        <a:cubicBezTo>
                          <a:pt x="2778635" y="968129"/>
                          <a:pt x="2599834" y="906160"/>
                          <a:pt x="2326611" y="954107"/>
                        </a:cubicBezTo>
                        <a:cubicBezTo>
                          <a:pt x="2053388" y="1002054"/>
                          <a:pt x="1954704" y="920600"/>
                          <a:pt x="1843305" y="954107"/>
                        </a:cubicBezTo>
                        <a:cubicBezTo>
                          <a:pt x="1731906" y="987614"/>
                          <a:pt x="1553661" y="927237"/>
                          <a:pt x="1360000" y="954107"/>
                        </a:cubicBezTo>
                        <a:cubicBezTo>
                          <a:pt x="1166339" y="980977"/>
                          <a:pt x="977768" y="953695"/>
                          <a:pt x="876694" y="954107"/>
                        </a:cubicBezTo>
                        <a:cubicBezTo>
                          <a:pt x="775620" y="954519"/>
                          <a:pt x="331404" y="926306"/>
                          <a:pt x="0" y="954107"/>
                        </a:cubicBezTo>
                        <a:cubicBezTo>
                          <a:pt x="-27873" y="801650"/>
                          <a:pt x="23294" y="566347"/>
                          <a:pt x="0" y="467512"/>
                        </a:cubicBezTo>
                        <a:cubicBezTo>
                          <a:pt x="-23294" y="368677"/>
                          <a:pt x="42019" y="176962"/>
                          <a:pt x="0" y="0"/>
                        </a:cubicBezTo>
                        <a:close/>
                      </a:path>
                      <a:path w="7867766" h="954107" stroke="0" extrusionOk="0">
                        <a:moveTo>
                          <a:pt x="0" y="0"/>
                        </a:moveTo>
                        <a:cubicBezTo>
                          <a:pt x="182262" y="-47173"/>
                          <a:pt x="323024" y="10331"/>
                          <a:pt x="483306" y="0"/>
                        </a:cubicBezTo>
                        <a:cubicBezTo>
                          <a:pt x="643588" y="-10331"/>
                          <a:pt x="680686" y="12191"/>
                          <a:pt x="809256" y="0"/>
                        </a:cubicBezTo>
                        <a:cubicBezTo>
                          <a:pt x="937826" y="-12191"/>
                          <a:pt x="1195774" y="54397"/>
                          <a:pt x="1528595" y="0"/>
                        </a:cubicBezTo>
                        <a:cubicBezTo>
                          <a:pt x="1861416" y="-54397"/>
                          <a:pt x="1882506" y="18439"/>
                          <a:pt x="2011900" y="0"/>
                        </a:cubicBezTo>
                        <a:cubicBezTo>
                          <a:pt x="2141294" y="-18439"/>
                          <a:pt x="2301790" y="56873"/>
                          <a:pt x="2495206" y="0"/>
                        </a:cubicBezTo>
                        <a:cubicBezTo>
                          <a:pt x="2688622" y="-56873"/>
                          <a:pt x="3070345" y="79719"/>
                          <a:pt x="3214544" y="0"/>
                        </a:cubicBezTo>
                        <a:cubicBezTo>
                          <a:pt x="3358743" y="-79719"/>
                          <a:pt x="3429194" y="13618"/>
                          <a:pt x="3619172" y="0"/>
                        </a:cubicBezTo>
                        <a:cubicBezTo>
                          <a:pt x="3809150" y="-13618"/>
                          <a:pt x="4001749" y="74018"/>
                          <a:pt x="4338511" y="0"/>
                        </a:cubicBezTo>
                        <a:cubicBezTo>
                          <a:pt x="4675273" y="-74018"/>
                          <a:pt x="4710466" y="77888"/>
                          <a:pt x="5057850" y="0"/>
                        </a:cubicBezTo>
                        <a:cubicBezTo>
                          <a:pt x="5405234" y="-77888"/>
                          <a:pt x="5491896" y="42303"/>
                          <a:pt x="5619833" y="0"/>
                        </a:cubicBezTo>
                        <a:cubicBezTo>
                          <a:pt x="5747770" y="-42303"/>
                          <a:pt x="6082943" y="9580"/>
                          <a:pt x="6339171" y="0"/>
                        </a:cubicBezTo>
                        <a:cubicBezTo>
                          <a:pt x="6595399" y="-9580"/>
                          <a:pt x="6708982" y="10832"/>
                          <a:pt x="6822477" y="0"/>
                        </a:cubicBezTo>
                        <a:cubicBezTo>
                          <a:pt x="6935972" y="-10832"/>
                          <a:pt x="7147328" y="39005"/>
                          <a:pt x="7305783" y="0"/>
                        </a:cubicBezTo>
                        <a:cubicBezTo>
                          <a:pt x="7464238" y="-39005"/>
                          <a:pt x="7591321" y="51299"/>
                          <a:pt x="7867766" y="0"/>
                        </a:cubicBezTo>
                        <a:cubicBezTo>
                          <a:pt x="7920069" y="107267"/>
                          <a:pt x="7834711" y="345615"/>
                          <a:pt x="7867766" y="467512"/>
                        </a:cubicBezTo>
                        <a:cubicBezTo>
                          <a:pt x="7900821" y="589409"/>
                          <a:pt x="7856784" y="842510"/>
                          <a:pt x="7867766" y="954107"/>
                        </a:cubicBezTo>
                        <a:cubicBezTo>
                          <a:pt x="7603645" y="960196"/>
                          <a:pt x="7385567" y="905324"/>
                          <a:pt x="7227105" y="954107"/>
                        </a:cubicBezTo>
                        <a:cubicBezTo>
                          <a:pt x="7068643" y="1002890"/>
                          <a:pt x="6824264" y="924233"/>
                          <a:pt x="6665122" y="954107"/>
                        </a:cubicBezTo>
                        <a:cubicBezTo>
                          <a:pt x="6505980" y="983981"/>
                          <a:pt x="6453765" y="937197"/>
                          <a:pt x="6339171" y="954107"/>
                        </a:cubicBezTo>
                        <a:cubicBezTo>
                          <a:pt x="6224577" y="971017"/>
                          <a:pt x="6042703" y="933120"/>
                          <a:pt x="5934543" y="954107"/>
                        </a:cubicBezTo>
                        <a:cubicBezTo>
                          <a:pt x="5826383" y="975094"/>
                          <a:pt x="5454470" y="944013"/>
                          <a:pt x="5215205" y="954107"/>
                        </a:cubicBezTo>
                        <a:cubicBezTo>
                          <a:pt x="4975940" y="964201"/>
                          <a:pt x="4883814" y="916980"/>
                          <a:pt x="4653222" y="954107"/>
                        </a:cubicBezTo>
                        <a:cubicBezTo>
                          <a:pt x="4422630" y="991234"/>
                          <a:pt x="4408286" y="946023"/>
                          <a:pt x="4248594" y="954107"/>
                        </a:cubicBezTo>
                        <a:cubicBezTo>
                          <a:pt x="4088902" y="962191"/>
                          <a:pt x="3959086" y="923200"/>
                          <a:pt x="3686610" y="954107"/>
                        </a:cubicBezTo>
                        <a:cubicBezTo>
                          <a:pt x="3414134" y="985014"/>
                          <a:pt x="3485430" y="928019"/>
                          <a:pt x="3360660" y="954107"/>
                        </a:cubicBezTo>
                        <a:cubicBezTo>
                          <a:pt x="3235890" y="980195"/>
                          <a:pt x="3164930" y="932321"/>
                          <a:pt x="3034710" y="954107"/>
                        </a:cubicBezTo>
                        <a:cubicBezTo>
                          <a:pt x="2904490" y="975893"/>
                          <a:pt x="2613406" y="927036"/>
                          <a:pt x="2472726" y="954107"/>
                        </a:cubicBezTo>
                        <a:cubicBezTo>
                          <a:pt x="2332046" y="981178"/>
                          <a:pt x="2205124" y="926858"/>
                          <a:pt x="2068098" y="954107"/>
                        </a:cubicBezTo>
                        <a:cubicBezTo>
                          <a:pt x="1931072" y="981356"/>
                          <a:pt x="1724122" y="913194"/>
                          <a:pt x="1427438" y="954107"/>
                        </a:cubicBezTo>
                        <a:cubicBezTo>
                          <a:pt x="1130754" y="995020"/>
                          <a:pt x="1151599" y="920834"/>
                          <a:pt x="1022810" y="954107"/>
                        </a:cubicBezTo>
                        <a:cubicBezTo>
                          <a:pt x="894021" y="987380"/>
                          <a:pt x="486694" y="899879"/>
                          <a:pt x="0" y="954107"/>
                        </a:cubicBezTo>
                        <a:cubicBezTo>
                          <a:pt x="-36688" y="803410"/>
                          <a:pt x="51245" y="614804"/>
                          <a:pt x="0" y="505677"/>
                        </a:cubicBezTo>
                        <a:cubicBezTo>
                          <a:pt x="-51245" y="396550"/>
                          <a:pt x="15212" y="1285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This is often called a </a:t>
            </a:r>
            <a:r>
              <a:rPr lang="en-US" sz="2800" dirty="0"/>
              <a:t>widget tree</a:t>
            </a:r>
          </a:p>
        </p:txBody>
      </p:sp>
    </p:spTree>
    <p:extLst>
      <p:ext uri="{BB962C8B-B14F-4D97-AF65-F5344CB8AC3E}">
        <p14:creationId xmlns:p14="http://schemas.microsoft.com/office/powerpoint/2010/main" val="268493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744061"/>
            <a:ext cx="10268712" cy="13698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Widget Properties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FAF02-7F8D-C602-8063-706C6C01F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87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93562751-5E4E-7BD9-41A6-A17602DF06DA}"/>
              </a:ext>
            </a:extLst>
          </p:cNvPr>
          <p:cNvSpPr/>
          <p:nvPr/>
        </p:nvSpPr>
        <p:spPr>
          <a:xfrm>
            <a:off x="960120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Widget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3555CFEC-0ED3-5E37-A878-AD1972C74D75}"/>
              </a:ext>
            </a:extLst>
          </p:cNvPr>
          <p:cNvSpPr/>
          <p:nvPr/>
        </p:nvSpPr>
        <p:spPr>
          <a:xfrm>
            <a:off x="3523827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ElevatedButton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103266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3555CFEC-0ED3-5E37-A878-AD1972C74D75}"/>
              </a:ext>
            </a:extLst>
          </p:cNvPr>
          <p:cNvSpPr/>
          <p:nvPr/>
        </p:nvSpPr>
        <p:spPr>
          <a:xfrm>
            <a:off x="3523827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ElevatedButton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3370870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28AF37-6273-568F-662D-DBAC5728983A}"/>
              </a:ext>
            </a:extLst>
          </p:cNvPr>
          <p:cNvGrpSpPr/>
          <p:nvPr/>
        </p:nvGrpSpPr>
        <p:grpSpPr>
          <a:xfrm>
            <a:off x="3523827" y="2556855"/>
            <a:ext cx="2231814" cy="1894439"/>
            <a:chOff x="1039707" y="2616200"/>
            <a:chExt cx="2231814" cy="1894439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3555CFEC-0ED3-5E37-A878-AD1972C74D75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ElevatedButton</a:t>
              </a:r>
              <a:r>
                <a:rPr lang="de-DE" dirty="0">
                  <a:solidFill>
                    <a:schemeClr val="bg1"/>
                  </a:solidFill>
                </a:rPr>
                <a:t> Widget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1BE2F0F-17A0-9302-B9DD-725E65A85A8A}"/>
                </a:ext>
              </a:extLst>
            </p:cNvPr>
            <p:cNvSpPr txBox="1"/>
            <p:nvPr/>
          </p:nvSpPr>
          <p:spPr>
            <a:xfrm>
              <a:off x="1490134" y="3587309"/>
              <a:ext cx="13038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onPressed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303867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0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>
            <a:hlinkClick r:id="rId4" tooltip="https://www.sq-lab.com/de/startseite/"/>
          </p:cNvPr>
          <p:cNvSpPr/>
          <p:nvPr/>
        </p:nvSpPr>
        <p:spPr>
          <a:xfrm>
            <a:off x="4851776" y="6266463"/>
            <a:ext cx="1080043" cy="441737"/>
          </a:xfrm>
          <a:custGeom>
            <a:avLst/>
            <a:gdLst/>
            <a:ahLst/>
            <a:cxnLst/>
            <a:rect l="l" t="t" r="r" b="b"/>
            <a:pathLst>
              <a:path w="1620065" h="662606">
                <a:moveTo>
                  <a:pt x="0" y="0"/>
                </a:moveTo>
                <a:lnTo>
                  <a:pt x="1620066" y="0"/>
                </a:lnTo>
                <a:lnTo>
                  <a:pt x="1620066" y="662606"/>
                </a:lnTo>
                <a:lnTo>
                  <a:pt x="0" y="662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685800" y="2174548"/>
            <a:ext cx="530013" cy="530013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0" y="0"/>
                </a:moveTo>
                <a:lnTo>
                  <a:pt x="795020" y="0"/>
                </a:lnTo>
                <a:lnTo>
                  <a:pt x="795020" y="795020"/>
                </a:lnTo>
                <a:lnTo>
                  <a:pt x="0" y="795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309297" y="3398525"/>
            <a:ext cx="2773675" cy="2773675"/>
          </a:xfrm>
          <a:custGeom>
            <a:avLst/>
            <a:gdLst/>
            <a:ahLst/>
            <a:cxnLst/>
            <a:rect l="l" t="t" r="r" b="b"/>
            <a:pathLst>
              <a:path w="4160512" h="4160512">
                <a:moveTo>
                  <a:pt x="0" y="0"/>
                </a:moveTo>
                <a:lnTo>
                  <a:pt x="4160511" y="0"/>
                </a:lnTo>
                <a:lnTo>
                  <a:pt x="4160511" y="4160512"/>
                </a:lnTo>
                <a:lnTo>
                  <a:pt x="0" y="4160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590550"/>
            <a:ext cx="2771378" cy="56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3"/>
              </a:lnSpc>
              <a:spcBef>
                <a:spcPct val="0"/>
              </a:spcBef>
            </a:pPr>
            <a:r>
              <a:rPr lang="en-US" sz="3366" dirty="0" err="1">
                <a:solidFill>
                  <a:srgbClr val="000000"/>
                </a:solidFill>
                <a:latin typeface="Satoshi Bold"/>
              </a:rPr>
              <a:t>SQlab</a:t>
            </a:r>
            <a:r>
              <a:rPr lang="en-US" sz="3366" dirty="0">
                <a:solidFill>
                  <a:srgbClr val="000000"/>
                </a:solidFill>
                <a:latin typeface="Satoshi Bold"/>
              </a:rPr>
              <a:t> Profiler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1219013"/>
            <a:ext cx="9943356" cy="35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Satoshi"/>
              </a:rPr>
              <a:t>Case Study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9994" y="2006358"/>
            <a:ext cx="2936512" cy="86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 dirty="0">
                <a:solidFill>
                  <a:srgbClr val="000000"/>
                </a:solidFill>
                <a:latin typeface="Satoshi Bold"/>
              </a:rPr>
              <a:t>iPad app for 3D measurement and determination of suitable saddle, grip, etc.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6019" y="3359150"/>
            <a:ext cx="2515779" cy="86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458" spc="14">
                <a:solidFill>
                  <a:srgbClr val="000000"/>
                </a:solidFill>
                <a:latin typeface="Satoshi"/>
              </a:rPr>
              <a:t>→ Over 20.000 measurements worldwide</a:t>
            </a:r>
          </a:p>
          <a:p>
            <a:pPr>
              <a:lnSpc>
                <a:spcPts val="2333"/>
              </a:lnSpc>
            </a:pPr>
            <a:r>
              <a:rPr lang="en-US" sz="1458" spc="14">
                <a:solidFill>
                  <a:srgbClr val="000000"/>
                </a:solidFill>
                <a:latin typeface="Satoshi"/>
              </a:rPr>
              <a:t>→ MVP after 2 months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32388" y="6327794"/>
            <a:ext cx="1503674" cy="26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  <a:spcBef>
                <a:spcPct val="0"/>
              </a:spcBef>
            </a:pPr>
            <a:r>
              <a:rPr lang="en-US" sz="1458" spc="14">
                <a:solidFill>
                  <a:srgbClr val="000000"/>
                </a:solidFill>
                <a:latin typeface="Satoshi"/>
              </a:rPr>
              <a:t>A product for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28AF37-6273-568F-662D-DBAC5728983A}"/>
              </a:ext>
            </a:extLst>
          </p:cNvPr>
          <p:cNvGrpSpPr/>
          <p:nvPr/>
        </p:nvGrpSpPr>
        <p:grpSpPr>
          <a:xfrm>
            <a:off x="3523827" y="2556855"/>
            <a:ext cx="2231814" cy="1894439"/>
            <a:chOff x="1039707" y="2616200"/>
            <a:chExt cx="2231814" cy="1894439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3555CFEC-0ED3-5E37-A878-AD1972C74D75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ElevatedButton</a:t>
              </a:r>
              <a:r>
                <a:rPr lang="de-DE" dirty="0">
                  <a:solidFill>
                    <a:schemeClr val="bg1"/>
                  </a:solidFill>
                </a:rPr>
                <a:t> Widget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1BE2F0F-17A0-9302-B9DD-725E65A85A8A}"/>
                </a:ext>
              </a:extLst>
            </p:cNvPr>
            <p:cNvSpPr txBox="1"/>
            <p:nvPr/>
          </p:nvSpPr>
          <p:spPr>
            <a:xfrm>
              <a:off x="1490134" y="3587309"/>
              <a:ext cx="13038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onPressed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93C889-761B-9B05-376E-2B2DE5E7D6BF}"/>
              </a:ext>
            </a:extLst>
          </p:cNvPr>
          <p:cNvSpPr txBox="1"/>
          <p:nvPr/>
        </p:nvSpPr>
        <p:spPr>
          <a:xfrm>
            <a:off x="6149009" y="3527964"/>
            <a:ext cx="2170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mainAxisAlignment</a:t>
            </a:r>
            <a:endParaRPr lang="de-DE" dirty="0"/>
          </a:p>
          <a:p>
            <a:r>
              <a:rPr lang="de-DE" dirty="0" err="1"/>
              <a:t>crossAxisAlignment</a:t>
            </a:r>
            <a:endParaRPr lang="de-DE" dirty="0"/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99239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5C9BB9B-796B-0BEE-191B-B13F5D388D45}"/>
              </a:ext>
            </a:extLst>
          </p:cNvPr>
          <p:cNvGrpSpPr/>
          <p:nvPr/>
        </p:nvGrpSpPr>
        <p:grpSpPr>
          <a:xfrm>
            <a:off x="960120" y="2556855"/>
            <a:ext cx="2231814" cy="2448437"/>
            <a:chOff x="1039707" y="2616200"/>
            <a:chExt cx="2231814" cy="2448437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93562751-5E4E-7BD9-41A6-A17602DF06DA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Text Widget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BF8AB5F-64D3-DE91-F7DA-B68A77AEC28F}"/>
                </a:ext>
              </a:extLst>
            </p:cNvPr>
            <p:cNvSpPr txBox="1"/>
            <p:nvPr/>
          </p:nvSpPr>
          <p:spPr>
            <a:xfrm>
              <a:off x="1490134" y="3587309"/>
              <a:ext cx="12259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textAlign</a:t>
              </a:r>
              <a:endParaRPr lang="de-DE" dirty="0"/>
            </a:p>
            <a:p>
              <a:r>
                <a:rPr lang="de-DE" dirty="0" err="1"/>
                <a:t>overflow</a:t>
              </a:r>
              <a:endParaRPr lang="de-DE" dirty="0"/>
            </a:p>
            <a:p>
              <a:r>
                <a:rPr lang="de-DE" dirty="0" err="1"/>
                <a:t>maxLines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28AF37-6273-568F-662D-DBAC5728983A}"/>
              </a:ext>
            </a:extLst>
          </p:cNvPr>
          <p:cNvGrpSpPr/>
          <p:nvPr/>
        </p:nvGrpSpPr>
        <p:grpSpPr>
          <a:xfrm>
            <a:off x="3523827" y="2556855"/>
            <a:ext cx="2231814" cy="1894439"/>
            <a:chOff x="1039707" y="2616200"/>
            <a:chExt cx="2231814" cy="1894439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3555CFEC-0ED3-5E37-A878-AD1972C74D75}"/>
                </a:ext>
              </a:extLst>
            </p:cNvPr>
            <p:cNvSpPr/>
            <p:nvPr/>
          </p:nvSpPr>
          <p:spPr>
            <a:xfrm>
              <a:off x="1039707" y="2616200"/>
              <a:ext cx="2231814" cy="8128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ElevatedButton</a:t>
              </a:r>
              <a:r>
                <a:rPr lang="de-DE" dirty="0">
                  <a:solidFill>
                    <a:schemeClr val="bg1"/>
                  </a:solidFill>
                </a:rPr>
                <a:t> Widget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1BE2F0F-17A0-9302-B9DD-725E65A85A8A}"/>
                </a:ext>
              </a:extLst>
            </p:cNvPr>
            <p:cNvSpPr txBox="1"/>
            <p:nvPr/>
          </p:nvSpPr>
          <p:spPr>
            <a:xfrm>
              <a:off x="1490134" y="3587309"/>
              <a:ext cx="13038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style</a:t>
              </a:r>
            </a:p>
            <a:p>
              <a:r>
                <a:rPr lang="de-DE" dirty="0" err="1"/>
                <a:t>onPressed</a:t>
              </a:r>
              <a:endParaRPr lang="de-DE" dirty="0"/>
            </a:p>
            <a:p>
              <a:r>
                <a:rPr lang="de-DE" dirty="0"/>
                <a:t>…</a:t>
              </a:r>
            </a:p>
          </p:txBody>
        </p:sp>
      </p:grp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6C6A2E-D9F8-8854-BDC0-9F8113138604}"/>
              </a:ext>
            </a:extLst>
          </p:cNvPr>
          <p:cNvSpPr/>
          <p:nvPr/>
        </p:nvSpPr>
        <p:spPr>
          <a:xfrm>
            <a:off x="6087534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Column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5033A4BB-7A6B-540A-14C3-7E4A4F01F5C4}"/>
              </a:ext>
            </a:extLst>
          </p:cNvPr>
          <p:cNvSpPr/>
          <p:nvPr/>
        </p:nvSpPr>
        <p:spPr>
          <a:xfrm>
            <a:off x="8651241" y="2556855"/>
            <a:ext cx="2231814" cy="812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AppBar</a:t>
            </a:r>
            <a:r>
              <a:rPr lang="de-DE" dirty="0">
                <a:solidFill>
                  <a:schemeClr val="bg1"/>
                </a:solidFill>
              </a:rPr>
              <a:t> Widget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93C889-761B-9B05-376E-2B2DE5E7D6BF}"/>
              </a:ext>
            </a:extLst>
          </p:cNvPr>
          <p:cNvSpPr txBox="1"/>
          <p:nvPr/>
        </p:nvSpPr>
        <p:spPr>
          <a:xfrm>
            <a:off x="6149009" y="3527964"/>
            <a:ext cx="2170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mainAxisAlignment</a:t>
            </a:r>
            <a:endParaRPr lang="de-DE" dirty="0"/>
          </a:p>
          <a:p>
            <a:r>
              <a:rPr lang="de-DE" dirty="0" err="1"/>
              <a:t>crossAxisAlignment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AFAFE2-2C0A-4C86-4A2A-90AF0D866D1C}"/>
              </a:ext>
            </a:extLst>
          </p:cNvPr>
          <p:cNvSpPr txBox="1"/>
          <p:nvPr/>
        </p:nvSpPr>
        <p:spPr>
          <a:xfrm>
            <a:off x="8647853" y="3557354"/>
            <a:ext cx="2170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title</a:t>
            </a:r>
          </a:p>
          <a:p>
            <a:r>
              <a:rPr lang="de-DE" dirty="0" err="1"/>
              <a:t>backgroundColor</a:t>
            </a:r>
            <a:endParaRPr lang="de-DE" dirty="0"/>
          </a:p>
          <a:p>
            <a:r>
              <a:rPr lang="de-DE" dirty="0" err="1"/>
              <a:t>leading</a:t>
            </a:r>
            <a:endParaRPr lang="de-DE" dirty="0"/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16842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782" y="2264989"/>
            <a:ext cx="7824217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“Everything is a widget”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page is just a tree of widgets (including itself)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Widgets can be customized using their properties</a:t>
            </a:r>
          </a:p>
        </p:txBody>
      </p:sp>
      <p:pic>
        <p:nvPicPr>
          <p:cNvPr id="2" name="Picture 2" descr="Don't do drugs, do Flutter! (talk #1) | by Julio Henrique Bitencourt |  Flutter Community | Medium">
            <a:hlinkClick r:id="rId3"/>
            <a:extLst>
              <a:ext uri="{FF2B5EF4-FFF2-40B4-BE49-F238E27FC236}">
                <a16:creationId xmlns:a16="http://schemas.microsoft.com/office/drawing/2014/main" id="{EA917B4F-16FE-00FA-570C-E5A5CCC1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6" y="2582803"/>
            <a:ext cx="3777697" cy="335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57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686069"/>
            <a:ext cx="10268712" cy="1485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Chat-GPT Clone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8B581B-F9B1-755E-32E9-756459B22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2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Chat-GPT Clone</a:t>
            </a:r>
          </a:p>
        </p:txBody>
      </p:sp>
    </p:spTree>
    <p:extLst>
      <p:ext uri="{BB962C8B-B14F-4D97-AF65-F5344CB8AC3E}">
        <p14:creationId xmlns:p14="http://schemas.microsoft.com/office/powerpoint/2010/main" val="1045345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_recording_20240109_141058">
            <a:hlinkClick r:id="" action="ppaction://media"/>
            <a:extLst>
              <a:ext uri="{FF2B5EF4-FFF2-40B4-BE49-F238E27FC236}">
                <a16:creationId xmlns:a16="http://schemas.microsoft.com/office/drawing/2014/main" id="{BE2967AD-6C30-BF9B-F6AA-ECC026985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0909" y="252318"/>
            <a:ext cx="2932548" cy="635336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1180324-83E1-5EAE-7D90-1C83D14B8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127" y="1055078"/>
            <a:ext cx="1905000" cy="1905000"/>
          </a:xfrm>
          <a:prstGeom prst="rect">
            <a:avLst/>
          </a:prstGeom>
        </p:spPr>
      </p:pic>
      <p:pic>
        <p:nvPicPr>
          <p:cNvPr id="1026" name="Picture 2" descr="Firebase, google icon - Free download on Iconfinder">
            <a:hlinkClick r:id="rId8"/>
            <a:extLst>
              <a:ext uri="{FF2B5EF4-FFF2-40B4-BE49-F238E27FC236}">
                <a16:creationId xmlns:a16="http://schemas.microsoft.com/office/drawing/2014/main" id="{7264723C-698D-AD93-A0E1-4144D3AB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62" y="636446"/>
            <a:ext cx="2622996" cy="262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s and Usage · GitHub">
            <a:extLst>
              <a:ext uri="{FF2B5EF4-FFF2-40B4-BE49-F238E27FC236}">
                <a16:creationId xmlns:a16="http://schemas.microsoft.com/office/drawing/2014/main" id="{C9F9422D-C008-DAD4-9CFC-0B8A34FB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70" y="4417814"/>
            <a:ext cx="1545001" cy="15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B49B8FBD-4DEC-72CC-3720-46FA24B777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8127" y="423781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9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Chat-GPT Clone</a:t>
            </a:r>
          </a:p>
        </p:txBody>
      </p:sp>
    </p:spTree>
    <p:extLst>
      <p:ext uri="{BB962C8B-B14F-4D97-AF65-F5344CB8AC3E}">
        <p14:creationId xmlns:p14="http://schemas.microsoft.com/office/powerpoint/2010/main" val="229020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2139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rebase, google icon - Free download on Iconfinder">
            <a:hlinkClick r:id="rId4"/>
            <a:extLst>
              <a:ext uri="{FF2B5EF4-FFF2-40B4-BE49-F238E27FC236}">
                <a16:creationId xmlns:a16="http://schemas.microsoft.com/office/drawing/2014/main" id="{B9DE45C2-AE16-385A-F625-F09D8ECC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46" y="499947"/>
            <a:ext cx="1696108" cy="16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F229200-5AE6-CBBB-005D-3351DFCC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395" y="3274055"/>
            <a:ext cx="1246967" cy="12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190436-9C34-7248-4DE0-445C773499E5}"/>
              </a:ext>
            </a:extLst>
          </p:cNvPr>
          <p:cNvCxnSpPr>
            <a:cxnSpLocks/>
          </p:cNvCxnSpPr>
          <p:nvPr/>
        </p:nvCxnSpPr>
        <p:spPr>
          <a:xfrm flipV="1">
            <a:off x="4267200" y="2020956"/>
            <a:ext cx="1557131" cy="1570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2A1DC0B-82F6-6B20-9069-D69019EB090F}"/>
              </a:ext>
            </a:extLst>
          </p:cNvPr>
          <p:cNvCxnSpPr>
            <a:cxnSpLocks/>
          </p:cNvCxnSpPr>
          <p:nvPr/>
        </p:nvCxnSpPr>
        <p:spPr>
          <a:xfrm flipV="1">
            <a:off x="4432845" y="3644347"/>
            <a:ext cx="3911032" cy="577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896785-32FB-15A7-1EF3-52CDFC88BFD5}"/>
              </a:ext>
            </a:extLst>
          </p:cNvPr>
          <p:cNvCxnSpPr>
            <a:cxnSpLocks/>
          </p:cNvCxnSpPr>
          <p:nvPr/>
        </p:nvCxnSpPr>
        <p:spPr>
          <a:xfrm flipH="1" flipV="1">
            <a:off x="6698974" y="1974684"/>
            <a:ext cx="2179983" cy="10820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A0D585D-0DE8-B7D9-D7CF-D42E63DF2F88}"/>
              </a:ext>
            </a:extLst>
          </p:cNvPr>
          <p:cNvSpPr txBox="1"/>
          <p:nvPr/>
        </p:nvSpPr>
        <p:spPr>
          <a:xfrm>
            <a:off x="3998843" y="2467094"/>
            <a:ext cx="1557131" cy="369332"/>
          </a:xfrm>
          <a:prstGeom prst="rect">
            <a:avLst/>
          </a:prstGeom>
          <a:noFill/>
          <a:scene3d>
            <a:camera prst="orthographicFront">
              <a:rot lat="0" lon="0" rev="27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/>
              <a:t>Authenticate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355BC6F-AEEC-1F29-8E88-A51D2BB79C69}"/>
              </a:ext>
            </a:extLst>
          </p:cNvPr>
          <p:cNvSpPr txBox="1"/>
          <p:nvPr/>
        </p:nvSpPr>
        <p:spPr>
          <a:xfrm>
            <a:off x="5674732" y="3958962"/>
            <a:ext cx="1557131" cy="369332"/>
          </a:xfrm>
          <a:prstGeom prst="rect">
            <a:avLst/>
          </a:prstGeom>
          <a:noFill/>
          <a:scene3d>
            <a:camera prst="orthographicFront">
              <a:rot lat="0" lon="0" rev="54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/>
              <a:t>Chat CRUD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36FDEE3-5513-E852-707B-EB0D50D88852}"/>
              </a:ext>
            </a:extLst>
          </p:cNvPr>
          <p:cNvSpPr txBox="1"/>
          <p:nvPr/>
        </p:nvSpPr>
        <p:spPr>
          <a:xfrm>
            <a:off x="7121365" y="2219816"/>
            <a:ext cx="2037523" cy="369332"/>
          </a:xfrm>
          <a:prstGeom prst="rect">
            <a:avLst/>
          </a:prstGeom>
          <a:noFill/>
          <a:scene3d>
            <a:camera prst="orthographicFront">
              <a:rot lat="0" lon="0" rev="201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/>
              <a:t>Authorize users</a:t>
            </a:r>
          </a:p>
        </p:txBody>
      </p:sp>
      <p:pic>
        <p:nvPicPr>
          <p:cNvPr id="4102" name="Picture 6" descr="Flutter&quot; Icon - Download for free – Iconduck">
            <a:extLst>
              <a:ext uri="{FF2B5EF4-FFF2-40B4-BE49-F238E27FC236}">
                <a16:creationId xmlns:a16="http://schemas.microsoft.com/office/drawing/2014/main" id="{6F173B73-E03A-4CAF-4D3A-EDEBBD47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831" y="3702185"/>
            <a:ext cx="809356" cy="10038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98516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26280"/>
            <a:ext cx="10268712" cy="1508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Chat-GPT Clone</a:t>
            </a:r>
          </a:p>
        </p:txBody>
      </p:sp>
    </p:spTree>
    <p:extLst>
      <p:ext uri="{BB962C8B-B14F-4D97-AF65-F5344CB8AC3E}">
        <p14:creationId xmlns:p14="http://schemas.microsoft.com/office/powerpoint/2010/main" val="102591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CAEBCCF3-97AA-8AAD-8CBE-7DE192C4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574" y="477078"/>
            <a:ext cx="2724852" cy="59038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CA3427F-0440-841E-4A3B-8CC1F9F13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90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dirty="0"/>
              <a:t>Introduction to Flutter</a:t>
            </a: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19" y="4372379"/>
            <a:ext cx="4670233" cy="540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cs typeface="+mn-cs"/>
              </a:rPr>
              <a:t>Julian Hartl</a:t>
            </a:r>
          </a:p>
        </p:txBody>
      </p:sp>
      <p:pic>
        <p:nvPicPr>
          <p:cNvPr id="1026" name="Picture 2" descr="Flutter – Medium">
            <a:extLst>
              <a:ext uri="{FF2B5EF4-FFF2-40B4-BE49-F238E27FC236}">
                <a16:creationId xmlns:a16="http://schemas.microsoft.com/office/drawing/2014/main" id="{0ABDC349-9BD7-8E70-DAC9-CC1EB656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8450" y="1169425"/>
            <a:ext cx="4519149" cy="451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6A1CEE-0198-19ED-152E-0F64F088686F}"/>
              </a:ext>
            </a:extLst>
          </p:cNvPr>
          <p:cNvGrpSpPr/>
          <p:nvPr/>
        </p:nvGrpSpPr>
        <p:grpSpPr>
          <a:xfrm>
            <a:off x="4733564" y="477078"/>
            <a:ext cx="2724852" cy="5903844"/>
            <a:chOff x="378707" y="477078"/>
            <a:chExt cx="2724852" cy="5903844"/>
          </a:xfrm>
        </p:grpSpPr>
        <p:pic>
          <p:nvPicPr>
            <p:cNvPr id="4" name="Grafik 3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702B872-3024-BB82-60EE-11E480C8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5" name="Grafik 4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C7F8EB44-BB34-D94A-C8E9-FDF51E7F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4321" b="89562"/>
            <a:stretch/>
          </p:blipFill>
          <p:spPr>
            <a:xfrm>
              <a:off x="378707" y="723279"/>
              <a:ext cx="2724852" cy="361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0476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A99EA9A-D5BA-4E1A-9FFE-F76ED1C13150}"/>
              </a:ext>
            </a:extLst>
          </p:cNvPr>
          <p:cNvGrpSpPr/>
          <p:nvPr/>
        </p:nvGrpSpPr>
        <p:grpSpPr>
          <a:xfrm>
            <a:off x="4730250" y="477078"/>
            <a:ext cx="2731479" cy="5903844"/>
            <a:chOff x="378707" y="477078"/>
            <a:chExt cx="2731479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BDF2D075-7654-5CFA-AD1E-F89242ACA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8A1B09D-4AA8-2FF5-F97F-B78E0D32D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10775" b="11897"/>
            <a:stretch/>
          </p:blipFill>
          <p:spPr>
            <a:xfrm>
              <a:off x="385334" y="1113182"/>
              <a:ext cx="2724852" cy="4565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6699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0EF8811-0A49-5241-8085-1394D863AF69}"/>
              </a:ext>
            </a:extLst>
          </p:cNvPr>
          <p:cNvGrpSpPr/>
          <p:nvPr/>
        </p:nvGrpSpPr>
        <p:grpSpPr>
          <a:xfrm>
            <a:off x="4733574" y="477078"/>
            <a:ext cx="2724852" cy="5903844"/>
            <a:chOff x="3095403" y="477078"/>
            <a:chExt cx="2724852" cy="5903844"/>
          </a:xfrm>
        </p:grpSpPr>
        <p:pic>
          <p:nvPicPr>
            <p:cNvPr id="4" name="Grafik 3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6064AE90-CA9D-389F-B982-1C7F06A0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5" name="Grafik 4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A239955B-E11F-504C-7A43-9F04617C5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23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CAEBCCF3-97AA-8AAD-8CBE-7DE192C4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126" y="477077"/>
            <a:ext cx="2724852" cy="59038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BD42799-D31C-5666-BE28-8D7CDCECE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063" y="477076"/>
            <a:ext cx="2724852" cy="5903845"/>
          </a:xfrm>
          <a:prstGeom prst="rect">
            <a:avLst/>
          </a:prstGeom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A41B239C-9085-1B37-47F6-73CE82E1658A}"/>
              </a:ext>
            </a:extLst>
          </p:cNvPr>
          <p:cNvSpPr/>
          <p:nvPr/>
        </p:nvSpPr>
        <p:spPr>
          <a:xfrm>
            <a:off x="4918850" y="3154016"/>
            <a:ext cx="2067340" cy="655983"/>
          </a:xfrm>
          <a:prstGeom prst="rightArrow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Flutter Inspector</a:t>
            </a:r>
          </a:p>
        </p:txBody>
      </p:sp>
    </p:spTree>
    <p:extLst>
      <p:ext uri="{BB962C8B-B14F-4D97-AF65-F5344CB8AC3E}">
        <p14:creationId xmlns:p14="http://schemas.microsoft.com/office/powerpoint/2010/main" val="3330266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4733574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F4F00875-3EA0-D3FE-ED8A-943C841E1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6726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5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3713908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12D2AD-AD6D-E70F-CA06-F3C004DF1579}"/>
              </a:ext>
            </a:extLst>
          </p:cNvPr>
          <p:cNvSpPr txBox="1"/>
          <p:nvPr/>
        </p:nvSpPr>
        <p:spPr>
          <a:xfrm>
            <a:off x="4188042" y="5512928"/>
            <a:ext cx="7867766" cy="9541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67766"/>
                      <a:gd name="connsiteY0" fmla="*/ 0 h 954107"/>
                      <a:gd name="connsiteX1" fmla="*/ 640661 w 7867766"/>
                      <a:gd name="connsiteY1" fmla="*/ 0 h 954107"/>
                      <a:gd name="connsiteX2" fmla="*/ 1360000 w 7867766"/>
                      <a:gd name="connsiteY2" fmla="*/ 0 h 954107"/>
                      <a:gd name="connsiteX3" fmla="*/ 1764628 w 7867766"/>
                      <a:gd name="connsiteY3" fmla="*/ 0 h 954107"/>
                      <a:gd name="connsiteX4" fmla="*/ 2405288 w 7867766"/>
                      <a:gd name="connsiteY4" fmla="*/ 0 h 954107"/>
                      <a:gd name="connsiteX5" fmla="*/ 2809916 w 7867766"/>
                      <a:gd name="connsiteY5" fmla="*/ 0 h 954107"/>
                      <a:gd name="connsiteX6" fmla="*/ 3371900 w 7867766"/>
                      <a:gd name="connsiteY6" fmla="*/ 0 h 954107"/>
                      <a:gd name="connsiteX7" fmla="*/ 4012561 w 7867766"/>
                      <a:gd name="connsiteY7" fmla="*/ 0 h 954107"/>
                      <a:gd name="connsiteX8" fmla="*/ 4338511 w 7867766"/>
                      <a:gd name="connsiteY8" fmla="*/ 0 h 954107"/>
                      <a:gd name="connsiteX9" fmla="*/ 4664461 w 7867766"/>
                      <a:gd name="connsiteY9" fmla="*/ 0 h 954107"/>
                      <a:gd name="connsiteX10" fmla="*/ 5383800 w 7867766"/>
                      <a:gd name="connsiteY10" fmla="*/ 0 h 954107"/>
                      <a:gd name="connsiteX11" fmla="*/ 5945783 w 7867766"/>
                      <a:gd name="connsiteY11" fmla="*/ 0 h 954107"/>
                      <a:gd name="connsiteX12" fmla="*/ 6271733 w 7867766"/>
                      <a:gd name="connsiteY12" fmla="*/ 0 h 954107"/>
                      <a:gd name="connsiteX13" fmla="*/ 6833717 w 7867766"/>
                      <a:gd name="connsiteY13" fmla="*/ 0 h 954107"/>
                      <a:gd name="connsiteX14" fmla="*/ 7867766 w 7867766"/>
                      <a:gd name="connsiteY14" fmla="*/ 0 h 954107"/>
                      <a:gd name="connsiteX15" fmla="*/ 7867766 w 7867766"/>
                      <a:gd name="connsiteY15" fmla="*/ 467512 h 954107"/>
                      <a:gd name="connsiteX16" fmla="*/ 7867766 w 7867766"/>
                      <a:gd name="connsiteY16" fmla="*/ 954107 h 954107"/>
                      <a:gd name="connsiteX17" fmla="*/ 7541816 w 7867766"/>
                      <a:gd name="connsiteY17" fmla="*/ 954107 h 954107"/>
                      <a:gd name="connsiteX18" fmla="*/ 6822477 w 7867766"/>
                      <a:gd name="connsiteY18" fmla="*/ 954107 h 954107"/>
                      <a:gd name="connsiteX19" fmla="*/ 6181816 w 7867766"/>
                      <a:gd name="connsiteY19" fmla="*/ 954107 h 954107"/>
                      <a:gd name="connsiteX20" fmla="*/ 5541155 w 7867766"/>
                      <a:gd name="connsiteY20" fmla="*/ 954107 h 954107"/>
                      <a:gd name="connsiteX21" fmla="*/ 4900494 w 7867766"/>
                      <a:gd name="connsiteY21" fmla="*/ 954107 h 954107"/>
                      <a:gd name="connsiteX22" fmla="*/ 4495866 w 7867766"/>
                      <a:gd name="connsiteY22" fmla="*/ 954107 h 954107"/>
                      <a:gd name="connsiteX23" fmla="*/ 3776528 w 7867766"/>
                      <a:gd name="connsiteY23" fmla="*/ 954107 h 954107"/>
                      <a:gd name="connsiteX24" fmla="*/ 3214544 w 7867766"/>
                      <a:gd name="connsiteY24" fmla="*/ 954107 h 954107"/>
                      <a:gd name="connsiteX25" fmla="*/ 2888594 w 7867766"/>
                      <a:gd name="connsiteY25" fmla="*/ 954107 h 954107"/>
                      <a:gd name="connsiteX26" fmla="*/ 2326611 w 7867766"/>
                      <a:gd name="connsiteY26" fmla="*/ 954107 h 954107"/>
                      <a:gd name="connsiteX27" fmla="*/ 1843305 w 7867766"/>
                      <a:gd name="connsiteY27" fmla="*/ 954107 h 954107"/>
                      <a:gd name="connsiteX28" fmla="*/ 1360000 w 7867766"/>
                      <a:gd name="connsiteY28" fmla="*/ 954107 h 954107"/>
                      <a:gd name="connsiteX29" fmla="*/ 876694 w 7867766"/>
                      <a:gd name="connsiteY29" fmla="*/ 954107 h 954107"/>
                      <a:gd name="connsiteX30" fmla="*/ 0 w 7867766"/>
                      <a:gd name="connsiteY30" fmla="*/ 954107 h 954107"/>
                      <a:gd name="connsiteX31" fmla="*/ 0 w 7867766"/>
                      <a:gd name="connsiteY31" fmla="*/ 467512 h 954107"/>
                      <a:gd name="connsiteX32" fmla="*/ 0 w 7867766"/>
                      <a:gd name="connsiteY32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7867766" h="954107" fill="none" extrusionOk="0">
                        <a:moveTo>
                          <a:pt x="0" y="0"/>
                        </a:moveTo>
                        <a:cubicBezTo>
                          <a:pt x="240778" y="-34729"/>
                          <a:pt x="497428" y="38582"/>
                          <a:pt x="640661" y="0"/>
                        </a:cubicBezTo>
                        <a:cubicBezTo>
                          <a:pt x="783894" y="-38582"/>
                          <a:pt x="1084112" y="49329"/>
                          <a:pt x="1360000" y="0"/>
                        </a:cubicBezTo>
                        <a:cubicBezTo>
                          <a:pt x="1635888" y="-49329"/>
                          <a:pt x="1619201" y="11593"/>
                          <a:pt x="1764628" y="0"/>
                        </a:cubicBezTo>
                        <a:cubicBezTo>
                          <a:pt x="1910055" y="-11593"/>
                          <a:pt x="2238610" y="40408"/>
                          <a:pt x="2405288" y="0"/>
                        </a:cubicBezTo>
                        <a:cubicBezTo>
                          <a:pt x="2571966" y="-40408"/>
                          <a:pt x="2684164" y="7723"/>
                          <a:pt x="2809916" y="0"/>
                        </a:cubicBezTo>
                        <a:cubicBezTo>
                          <a:pt x="2935668" y="-7723"/>
                          <a:pt x="3156020" y="63252"/>
                          <a:pt x="3371900" y="0"/>
                        </a:cubicBezTo>
                        <a:cubicBezTo>
                          <a:pt x="3587780" y="-63252"/>
                          <a:pt x="3719996" y="957"/>
                          <a:pt x="4012561" y="0"/>
                        </a:cubicBezTo>
                        <a:cubicBezTo>
                          <a:pt x="4305126" y="-957"/>
                          <a:pt x="4184918" y="20353"/>
                          <a:pt x="4338511" y="0"/>
                        </a:cubicBezTo>
                        <a:cubicBezTo>
                          <a:pt x="4492104" y="-20353"/>
                          <a:pt x="4567219" y="35429"/>
                          <a:pt x="4664461" y="0"/>
                        </a:cubicBezTo>
                        <a:cubicBezTo>
                          <a:pt x="4761703" y="-35429"/>
                          <a:pt x="5155846" y="51467"/>
                          <a:pt x="5383800" y="0"/>
                        </a:cubicBezTo>
                        <a:cubicBezTo>
                          <a:pt x="5611754" y="-51467"/>
                          <a:pt x="5737637" y="8056"/>
                          <a:pt x="5945783" y="0"/>
                        </a:cubicBezTo>
                        <a:cubicBezTo>
                          <a:pt x="6153929" y="-8056"/>
                          <a:pt x="6129243" y="15970"/>
                          <a:pt x="6271733" y="0"/>
                        </a:cubicBezTo>
                        <a:cubicBezTo>
                          <a:pt x="6414223" y="-15970"/>
                          <a:pt x="6668086" y="40736"/>
                          <a:pt x="6833717" y="0"/>
                        </a:cubicBezTo>
                        <a:cubicBezTo>
                          <a:pt x="6999348" y="-40736"/>
                          <a:pt x="7454348" y="3858"/>
                          <a:pt x="7867766" y="0"/>
                        </a:cubicBezTo>
                        <a:cubicBezTo>
                          <a:pt x="7894694" y="225444"/>
                          <a:pt x="7864657" y="309851"/>
                          <a:pt x="7867766" y="467512"/>
                        </a:cubicBezTo>
                        <a:cubicBezTo>
                          <a:pt x="7870875" y="625173"/>
                          <a:pt x="7819180" y="849552"/>
                          <a:pt x="7867766" y="954107"/>
                        </a:cubicBezTo>
                        <a:cubicBezTo>
                          <a:pt x="7791120" y="979140"/>
                          <a:pt x="7645708" y="922459"/>
                          <a:pt x="7541816" y="954107"/>
                        </a:cubicBezTo>
                        <a:cubicBezTo>
                          <a:pt x="7437924" y="985755"/>
                          <a:pt x="7120510" y="904897"/>
                          <a:pt x="6822477" y="954107"/>
                        </a:cubicBezTo>
                        <a:cubicBezTo>
                          <a:pt x="6524444" y="1003317"/>
                          <a:pt x="6457198" y="941738"/>
                          <a:pt x="6181816" y="954107"/>
                        </a:cubicBezTo>
                        <a:cubicBezTo>
                          <a:pt x="5906434" y="966476"/>
                          <a:pt x="5739086" y="904969"/>
                          <a:pt x="5541155" y="954107"/>
                        </a:cubicBezTo>
                        <a:cubicBezTo>
                          <a:pt x="5343224" y="1003245"/>
                          <a:pt x="5110014" y="922360"/>
                          <a:pt x="4900494" y="954107"/>
                        </a:cubicBezTo>
                        <a:cubicBezTo>
                          <a:pt x="4690974" y="985854"/>
                          <a:pt x="4629885" y="924297"/>
                          <a:pt x="4495866" y="954107"/>
                        </a:cubicBezTo>
                        <a:cubicBezTo>
                          <a:pt x="4361847" y="983917"/>
                          <a:pt x="4030104" y="928933"/>
                          <a:pt x="3776528" y="954107"/>
                        </a:cubicBezTo>
                        <a:cubicBezTo>
                          <a:pt x="3522952" y="979281"/>
                          <a:pt x="3465893" y="931179"/>
                          <a:pt x="3214544" y="954107"/>
                        </a:cubicBezTo>
                        <a:cubicBezTo>
                          <a:pt x="2963195" y="977035"/>
                          <a:pt x="2998553" y="940085"/>
                          <a:pt x="2888594" y="954107"/>
                        </a:cubicBezTo>
                        <a:cubicBezTo>
                          <a:pt x="2778635" y="968129"/>
                          <a:pt x="2599834" y="906160"/>
                          <a:pt x="2326611" y="954107"/>
                        </a:cubicBezTo>
                        <a:cubicBezTo>
                          <a:pt x="2053388" y="1002054"/>
                          <a:pt x="1954704" y="920600"/>
                          <a:pt x="1843305" y="954107"/>
                        </a:cubicBezTo>
                        <a:cubicBezTo>
                          <a:pt x="1731906" y="987614"/>
                          <a:pt x="1553661" y="927237"/>
                          <a:pt x="1360000" y="954107"/>
                        </a:cubicBezTo>
                        <a:cubicBezTo>
                          <a:pt x="1166339" y="980977"/>
                          <a:pt x="977768" y="953695"/>
                          <a:pt x="876694" y="954107"/>
                        </a:cubicBezTo>
                        <a:cubicBezTo>
                          <a:pt x="775620" y="954519"/>
                          <a:pt x="331404" y="926306"/>
                          <a:pt x="0" y="954107"/>
                        </a:cubicBezTo>
                        <a:cubicBezTo>
                          <a:pt x="-27873" y="801650"/>
                          <a:pt x="23294" y="566347"/>
                          <a:pt x="0" y="467512"/>
                        </a:cubicBezTo>
                        <a:cubicBezTo>
                          <a:pt x="-23294" y="368677"/>
                          <a:pt x="42019" y="176962"/>
                          <a:pt x="0" y="0"/>
                        </a:cubicBezTo>
                        <a:close/>
                      </a:path>
                      <a:path w="7867766" h="954107" stroke="0" extrusionOk="0">
                        <a:moveTo>
                          <a:pt x="0" y="0"/>
                        </a:moveTo>
                        <a:cubicBezTo>
                          <a:pt x="182262" y="-47173"/>
                          <a:pt x="323024" y="10331"/>
                          <a:pt x="483306" y="0"/>
                        </a:cubicBezTo>
                        <a:cubicBezTo>
                          <a:pt x="643588" y="-10331"/>
                          <a:pt x="680686" y="12191"/>
                          <a:pt x="809256" y="0"/>
                        </a:cubicBezTo>
                        <a:cubicBezTo>
                          <a:pt x="937826" y="-12191"/>
                          <a:pt x="1195774" y="54397"/>
                          <a:pt x="1528595" y="0"/>
                        </a:cubicBezTo>
                        <a:cubicBezTo>
                          <a:pt x="1861416" y="-54397"/>
                          <a:pt x="1882506" y="18439"/>
                          <a:pt x="2011900" y="0"/>
                        </a:cubicBezTo>
                        <a:cubicBezTo>
                          <a:pt x="2141294" y="-18439"/>
                          <a:pt x="2301790" y="56873"/>
                          <a:pt x="2495206" y="0"/>
                        </a:cubicBezTo>
                        <a:cubicBezTo>
                          <a:pt x="2688622" y="-56873"/>
                          <a:pt x="3070345" y="79719"/>
                          <a:pt x="3214544" y="0"/>
                        </a:cubicBezTo>
                        <a:cubicBezTo>
                          <a:pt x="3358743" y="-79719"/>
                          <a:pt x="3429194" y="13618"/>
                          <a:pt x="3619172" y="0"/>
                        </a:cubicBezTo>
                        <a:cubicBezTo>
                          <a:pt x="3809150" y="-13618"/>
                          <a:pt x="4001749" y="74018"/>
                          <a:pt x="4338511" y="0"/>
                        </a:cubicBezTo>
                        <a:cubicBezTo>
                          <a:pt x="4675273" y="-74018"/>
                          <a:pt x="4710466" y="77888"/>
                          <a:pt x="5057850" y="0"/>
                        </a:cubicBezTo>
                        <a:cubicBezTo>
                          <a:pt x="5405234" y="-77888"/>
                          <a:pt x="5491896" y="42303"/>
                          <a:pt x="5619833" y="0"/>
                        </a:cubicBezTo>
                        <a:cubicBezTo>
                          <a:pt x="5747770" y="-42303"/>
                          <a:pt x="6082943" y="9580"/>
                          <a:pt x="6339171" y="0"/>
                        </a:cubicBezTo>
                        <a:cubicBezTo>
                          <a:pt x="6595399" y="-9580"/>
                          <a:pt x="6708982" y="10832"/>
                          <a:pt x="6822477" y="0"/>
                        </a:cubicBezTo>
                        <a:cubicBezTo>
                          <a:pt x="6935972" y="-10832"/>
                          <a:pt x="7147328" y="39005"/>
                          <a:pt x="7305783" y="0"/>
                        </a:cubicBezTo>
                        <a:cubicBezTo>
                          <a:pt x="7464238" y="-39005"/>
                          <a:pt x="7591321" y="51299"/>
                          <a:pt x="7867766" y="0"/>
                        </a:cubicBezTo>
                        <a:cubicBezTo>
                          <a:pt x="7920069" y="107267"/>
                          <a:pt x="7834711" y="345615"/>
                          <a:pt x="7867766" y="467512"/>
                        </a:cubicBezTo>
                        <a:cubicBezTo>
                          <a:pt x="7900821" y="589409"/>
                          <a:pt x="7856784" y="842510"/>
                          <a:pt x="7867766" y="954107"/>
                        </a:cubicBezTo>
                        <a:cubicBezTo>
                          <a:pt x="7603645" y="960196"/>
                          <a:pt x="7385567" y="905324"/>
                          <a:pt x="7227105" y="954107"/>
                        </a:cubicBezTo>
                        <a:cubicBezTo>
                          <a:pt x="7068643" y="1002890"/>
                          <a:pt x="6824264" y="924233"/>
                          <a:pt x="6665122" y="954107"/>
                        </a:cubicBezTo>
                        <a:cubicBezTo>
                          <a:pt x="6505980" y="983981"/>
                          <a:pt x="6453765" y="937197"/>
                          <a:pt x="6339171" y="954107"/>
                        </a:cubicBezTo>
                        <a:cubicBezTo>
                          <a:pt x="6224577" y="971017"/>
                          <a:pt x="6042703" y="933120"/>
                          <a:pt x="5934543" y="954107"/>
                        </a:cubicBezTo>
                        <a:cubicBezTo>
                          <a:pt x="5826383" y="975094"/>
                          <a:pt x="5454470" y="944013"/>
                          <a:pt x="5215205" y="954107"/>
                        </a:cubicBezTo>
                        <a:cubicBezTo>
                          <a:pt x="4975940" y="964201"/>
                          <a:pt x="4883814" y="916980"/>
                          <a:pt x="4653222" y="954107"/>
                        </a:cubicBezTo>
                        <a:cubicBezTo>
                          <a:pt x="4422630" y="991234"/>
                          <a:pt x="4408286" y="946023"/>
                          <a:pt x="4248594" y="954107"/>
                        </a:cubicBezTo>
                        <a:cubicBezTo>
                          <a:pt x="4088902" y="962191"/>
                          <a:pt x="3959086" y="923200"/>
                          <a:pt x="3686610" y="954107"/>
                        </a:cubicBezTo>
                        <a:cubicBezTo>
                          <a:pt x="3414134" y="985014"/>
                          <a:pt x="3485430" y="928019"/>
                          <a:pt x="3360660" y="954107"/>
                        </a:cubicBezTo>
                        <a:cubicBezTo>
                          <a:pt x="3235890" y="980195"/>
                          <a:pt x="3164930" y="932321"/>
                          <a:pt x="3034710" y="954107"/>
                        </a:cubicBezTo>
                        <a:cubicBezTo>
                          <a:pt x="2904490" y="975893"/>
                          <a:pt x="2613406" y="927036"/>
                          <a:pt x="2472726" y="954107"/>
                        </a:cubicBezTo>
                        <a:cubicBezTo>
                          <a:pt x="2332046" y="981178"/>
                          <a:pt x="2205124" y="926858"/>
                          <a:pt x="2068098" y="954107"/>
                        </a:cubicBezTo>
                        <a:cubicBezTo>
                          <a:pt x="1931072" y="981356"/>
                          <a:pt x="1724122" y="913194"/>
                          <a:pt x="1427438" y="954107"/>
                        </a:cubicBezTo>
                        <a:cubicBezTo>
                          <a:pt x="1130754" y="995020"/>
                          <a:pt x="1151599" y="920834"/>
                          <a:pt x="1022810" y="954107"/>
                        </a:cubicBezTo>
                        <a:cubicBezTo>
                          <a:pt x="894021" y="987380"/>
                          <a:pt x="486694" y="899879"/>
                          <a:pt x="0" y="954107"/>
                        </a:cubicBezTo>
                        <a:cubicBezTo>
                          <a:pt x="-36688" y="803410"/>
                          <a:pt x="51245" y="614804"/>
                          <a:pt x="0" y="505677"/>
                        </a:cubicBezTo>
                        <a:cubicBezTo>
                          <a:pt x="-51245" y="396550"/>
                          <a:pt x="15212" y="1285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You can create widget boilerplate code using </a:t>
            </a:r>
            <a:r>
              <a:rPr lang="en-US" sz="2800" dirty="0"/>
              <a:t>live templates</a:t>
            </a:r>
            <a:r>
              <a:rPr lang="en-US" sz="2800" dirty="0">
                <a:solidFill>
                  <a:schemeClr val="bg1"/>
                </a:solidFill>
              </a:rPr>
              <a:t> in your editor</a:t>
            </a:r>
          </a:p>
        </p:txBody>
      </p:sp>
    </p:spTree>
    <p:extLst>
      <p:ext uri="{BB962C8B-B14F-4D97-AF65-F5344CB8AC3E}">
        <p14:creationId xmlns:p14="http://schemas.microsoft.com/office/powerpoint/2010/main" val="1613268382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C9EBFA-F1C9-037D-74DC-D83ADC7A03B3}"/>
              </a:ext>
            </a:extLst>
          </p:cNvPr>
          <p:cNvSpPr txBox="1"/>
          <p:nvPr/>
        </p:nvSpPr>
        <p:spPr>
          <a:xfrm>
            <a:off x="8004313" y="114631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Widget has mutable state</a:t>
            </a:r>
          </a:p>
        </p:txBody>
      </p:sp>
    </p:spTree>
    <p:extLst>
      <p:ext uri="{BB962C8B-B14F-4D97-AF65-F5344CB8AC3E}">
        <p14:creationId xmlns:p14="http://schemas.microsoft.com/office/powerpoint/2010/main" val="1502477813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C9EBFA-F1C9-037D-74DC-D83ADC7A03B3}"/>
              </a:ext>
            </a:extLst>
          </p:cNvPr>
          <p:cNvSpPr txBox="1"/>
          <p:nvPr/>
        </p:nvSpPr>
        <p:spPr>
          <a:xfrm>
            <a:off x="8004313" y="114631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Widget has mutable state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D03E9B-EE9B-922C-99F3-EF0239B37043}"/>
              </a:ext>
            </a:extLst>
          </p:cNvPr>
          <p:cNvSpPr txBox="1"/>
          <p:nvPr/>
        </p:nvSpPr>
        <p:spPr>
          <a:xfrm>
            <a:off x="8004313" y="2047632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👇 State of the </a:t>
            </a:r>
            <a:r>
              <a:rPr lang="en-US" dirty="0" err="1">
                <a:solidFill>
                  <a:schemeClr val="bg1"/>
                </a:solidFill>
              </a:rPr>
              <a:t>ChatInput</a:t>
            </a:r>
            <a:r>
              <a:rPr lang="en-US" dirty="0">
                <a:solidFill>
                  <a:schemeClr val="bg1"/>
                </a:solidFill>
              </a:rPr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201717332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kern="1200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0120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Why Flutter?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Flutter Basics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cs typeface="+mn-cs"/>
              </a:rPr>
              <a:t>Building a Chat-GPT Clone</a:t>
            </a:r>
          </a:p>
        </p:txBody>
      </p:sp>
      <p:pic>
        <p:nvPicPr>
          <p:cNvPr id="1026" name="Picture 2" descr="Flutter – Medium">
            <a:extLst>
              <a:ext uri="{FF2B5EF4-FFF2-40B4-BE49-F238E27FC236}">
                <a16:creationId xmlns:a16="http://schemas.microsoft.com/office/drawing/2014/main" id="{0ABDC349-9BD7-8E70-DAC9-CC1EB656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6467" y="664432"/>
            <a:ext cx="4750056" cy="47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91413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40774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07BE1F-FF23-2E9D-80E8-93FB9DF8809E}"/>
              </a:ext>
            </a:extLst>
          </p:cNvPr>
          <p:cNvSpPr txBox="1"/>
          <p:nvPr/>
        </p:nvSpPr>
        <p:spPr>
          <a:xfrm>
            <a:off x="7222435" y="2922105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Controller for the text field</a:t>
            </a:r>
          </a:p>
        </p:txBody>
      </p:sp>
    </p:spTree>
    <p:extLst>
      <p:ext uri="{BB962C8B-B14F-4D97-AF65-F5344CB8AC3E}">
        <p14:creationId xmlns:p14="http://schemas.microsoft.com/office/powerpoint/2010/main" val="1032711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07BE1F-FF23-2E9D-80E8-93FB9DF8809E}"/>
              </a:ext>
            </a:extLst>
          </p:cNvPr>
          <p:cNvSpPr txBox="1"/>
          <p:nvPr/>
        </p:nvSpPr>
        <p:spPr>
          <a:xfrm>
            <a:off x="7222435" y="2922105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Controller for the text field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C6D3890-D32D-8E99-B785-EE18A61EFD9B}"/>
              </a:ext>
            </a:extLst>
          </p:cNvPr>
          <p:cNvSpPr txBox="1"/>
          <p:nvPr/>
        </p:nvSpPr>
        <p:spPr>
          <a:xfrm>
            <a:off x="6762141" y="346509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Called on end of widget lifecycle</a:t>
            </a:r>
          </a:p>
        </p:txBody>
      </p:sp>
    </p:spTree>
    <p:extLst>
      <p:ext uri="{BB962C8B-B14F-4D97-AF65-F5344CB8AC3E}">
        <p14:creationId xmlns:p14="http://schemas.microsoft.com/office/powerpoint/2010/main" val="44190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07BE1F-FF23-2E9D-80E8-93FB9DF8809E}"/>
              </a:ext>
            </a:extLst>
          </p:cNvPr>
          <p:cNvSpPr txBox="1"/>
          <p:nvPr/>
        </p:nvSpPr>
        <p:spPr>
          <a:xfrm>
            <a:off x="7222435" y="2922105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Controller for the text field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C6D3890-D32D-8E99-B785-EE18A61EFD9B}"/>
              </a:ext>
            </a:extLst>
          </p:cNvPr>
          <p:cNvSpPr txBox="1"/>
          <p:nvPr/>
        </p:nvSpPr>
        <p:spPr>
          <a:xfrm>
            <a:off x="6762141" y="346509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Called on end of widget lifecycle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7C55603-84BF-C466-A4F2-C3A82F7BA903}"/>
              </a:ext>
            </a:extLst>
          </p:cNvPr>
          <p:cNvSpPr txBox="1"/>
          <p:nvPr/>
        </p:nvSpPr>
        <p:spPr>
          <a:xfrm>
            <a:off x="6824870" y="5042452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Defines the content of the widget</a:t>
            </a:r>
          </a:p>
        </p:txBody>
      </p:sp>
    </p:spTree>
    <p:extLst>
      <p:ext uri="{BB962C8B-B14F-4D97-AF65-F5344CB8AC3E}">
        <p14:creationId xmlns:p14="http://schemas.microsoft.com/office/powerpoint/2010/main" val="3827084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400" dirty="0"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9487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46811"/>
            <a:ext cx="8222236" cy="64593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96598" y="366623"/>
            <a:ext cx="70369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25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46811"/>
            <a:ext cx="8222236" cy="64593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96598" y="366623"/>
            <a:ext cx="70369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53E200-CBF7-13FF-7D13-16395CB73EDE}"/>
              </a:ext>
            </a:extLst>
          </p:cNvPr>
          <p:cNvSpPr txBox="1"/>
          <p:nvPr/>
        </p:nvSpPr>
        <p:spPr>
          <a:xfrm>
            <a:off x="6096000" y="117944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Expand </a:t>
            </a:r>
            <a:r>
              <a:rPr lang="en-US" dirty="0" err="1">
                <a:solidFill>
                  <a:schemeClr val="bg1"/>
                </a:solidFill>
              </a:rPr>
              <a:t>TextFormField</a:t>
            </a:r>
            <a:r>
              <a:rPr lang="en-US" dirty="0">
                <a:solidFill>
                  <a:schemeClr val="bg1"/>
                </a:solidFill>
              </a:rPr>
              <a:t> to its maximum size</a:t>
            </a:r>
          </a:p>
        </p:txBody>
      </p:sp>
    </p:spTree>
    <p:extLst>
      <p:ext uri="{BB962C8B-B14F-4D97-AF65-F5344CB8AC3E}">
        <p14:creationId xmlns:p14="http://schemas.microsoft.com/office/powerpoint/2010/main" val="36872066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46811"/>
            <a:ext cx="8222236" cy="64593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96598" y="366623"/>
            <a:ext cx="70369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53E200-CBF7-13FF-7D13-16395CB73EDE}"/>
              </a:ext>
            </a:extLst>
          </p:cNvPr>
          <p:cNvSpPr txBox="1"/>
          <p:nvPr/>
        </p:nvSpPr>
        <p:spPr>
          <a:xfrm>
            <a:off x="6096000" y="117944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Expand </a:t>
            </a:r>
            <a:r>
              <a:rPr lang="en-US" dirty="0" err="1">
                <a:solidFill>
                  <a:schemeClr val="bg1"/>
                </a:solidFill>
              </a:rPr>
              <a:t>TextFormField</a:t>
            </a:r>
            <a:r>
              <a:rPr lang="en-US" dirty="0">
                <a:solidFill>
                  <a:schemeClr val="bg1"/>
                </a:solidFill>
              </a:rPr>
              <a:t> to its maximum size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C2E4D36-425B-0A6D-B33E-11B6D778E0F6}"/>
              </a:ext>
            </a:extLst>
          </p:cNvPr>
          <p:cNvSpPr txBox="1"/>
          <p:nvPr/>
        </p:nvSpPr>
        <p:spPr>
          <a:xfrm>
            <a:off x="6864258" y="300717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Horizontal space</a:t>
            </a:r>
          </a:p>
        </p:txBody>
      </p:sp>
    </p:spTree>
    <p:extLst>
      <p:ext uri="{BB962C8B-B14F-4D97-AF65-F5344CB8AC3E}">
        <p14:creationId xmlns:p14="http://schemas.microsoft.com/office/powerpoint/2010/main" val="5264065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146811"/>
            <a:ext cx="8222236" cy="64593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96598" y="366623"/>
            <a:ext cx="70369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A53E200-CBF7-13FF-7D13-16395CB73EDE}"/>
              </a:ext>
            </a:extLst>
          </p:cNvPr>
          <p:cNvSpPr txBox="1"/>
          <p:nvPr/>
        </p:nvSpPr>
        <p:spPr>
          <a:xfrm>
            <a:off x="6096000" y="1179443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Expand </a:t>
            </a:r>
            <a:r>
              <a:rPr lang="en-US" dirty="0" err="1">
                <a:solidFill>
                  <a:schemeClr val="bg1"/>
                </a:solidFill>
              </a:rPr>
              <a:t>TextFormField</a:t>
            </a:r>
            <a:r>
              <a:rPr lang="en-US" dirty="0">
                <a:solidFill>
                  <a:schemeClr val="bg1"/>
                </a:solidFill>
              </a:rPr>
              <a:t> to its maximum size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2459EE-F79E-FDAE-1B07-22A0EDF8B4E5}"/>
              </a:ext>
            </a:extLst>
          </p:cNvPr>
          <p:cNvSpPr txBox="1"/>
          <p:nvPr/>
        </p:nvSpPr>
        <p:spPr>
          <a:xfrm>
            <a:off x="6864258" y="300717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Horizontal space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040ED97-AA0D-FFA2-E971-F43B729F2EB7}"/>
              </a:ext>
            </a:extLst>
          </p:cNvPr>
          <p:cNvSpPr txBox="1"/>
          <p:nvPr/>
        </p:nvSpPr>
        <p:spPr>
          <a:xfrm>
            <a:off x="8166381" y="373361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Called when button is pressed</a:t>
            </a:r>
          </a:p>
        </p:txBody>
      </p:sp>
    </p:spTree>
    <p:extLst>
      <p:ext uri="{BB962C8B-B14F-4D97-AF65-F5344CB8AC3E}">
        <p14:creationId xmlns:p14="http://schemas.microsoft.com/office/powerpoint/2010/main" val="19972366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59635"/>
            <a:ext cx="8222236" cy="67254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30811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237539" y="123360"/>
            <a:ext cx="70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4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30CB40-F88B-E9FE-367D-4E21D07A62A1}"/>
              </a:ext>
            </a:extLst>
          </p:cNvPr>
          <p:cNvSpPr txBox="1"/>
          <p:nvPr/>
        </p:nvSpPr>
        <p:spPr>
          <a:xfrm>
            <a:off x="6658480" y="3324236"/>
            <a:ext cx="489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👈 Show progress indicator while sending a message</a:t>
            </a:r>
          </a:p>
        </p:txBody>
      </p:sp>
    </p:spTree>
    <p:extLst>
      <p:ext uri="{BB962C8B-B14F-4D97-AF65-F5344CB8AC3E}">
        <p14:creationId xmlns:p14="http://schemas.microsoft.com/office/powerpoint/2010/main" val="2229663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765791"/>
            <a:ext cx="10268712" cy="13264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Why Flutter?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6C9F07D-50A1-C1A8-0CA9-F8C1E3D9A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...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finally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3558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...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finally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EA7F26-D8B7-BE0F-8E16-F4FB7B5A6B5F}"/>
              </a:ext>
            </a:extLst>
          </p:cNvPr>
          <p:cNvSpPr txBox="1"/>
          <p:nvPr/>
        </p:nvSpPr>
        <p:spPr>
          <a:xfrm>
            <a:off x="6380922" y="170290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Rebuild children with updated state</a:t>
            </a:r>
          </a:p>
        </p:txBody>
      </p:sp>
    </p:spTree>
    <p:extLst>
      <p:ext uri="{BB962C8B-B14F-4D97-AF65-F5344CB8AC3E}">
        <p14:creationId xmlns:p14="http://schemas.microsoft.com/office/powerpoint/2010/main" val="1517989562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...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finally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EA7F26-D8B7-BE0F-8E16-F4FB7B5A6B5F}"/>
              </a:ext>
            </a:extLst>
          </p:cNvPr>
          <p:cNvSpPr txBox="1"/>
          <p:nvPr/>
        </p:nvSpPr>
        <p:spPr>
          <a:xfrm>
            <a:off x="6380922" y="170290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Rebuild children with updated state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751092-4E56-1877-46D6-1207E94749F0}"/>
              </a:ext>
            </a:extLst>
          </p:cNvPr>
          <p:cNvSpPr txBox="1"/>
          <p:nvPr/>
        </p:nvSpPr>
        <p:spPr>
          <a:xfrm>
            <a:off x="5377732" y="2356055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Send message logic</a:t>
            </a:r>
          </a:p>
        </p:txBody>
      </p:sp>
    </p:spTree>
    <p:extLst>
      <p:ext uri="{BB962C8B-B14F-4D97-AF65-F5344CB8AC3E}">
        <p14:creationId xmlns:p14="http://schemas.microsoft.com/office/powerpoint/2010/main" val="1324631662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F29BE64-769E-52CF-F244-854C28909549}"/>
              </a:ext>
            </a:extLst>
          </p:cNvPr>
          <p:cNvGrpSpPr/>
          <p:nvPr/>
        </p:nvGrpSpPr>
        <p:grpSpPr>
          <a:xfrm>
            <a:off x="378707" y="477078"/>
            <a:ext cx="2724852" cy="5903844"/>
            <a:chOff x="3095403" y="477078"/>
            <a:chExt cx="2724852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095403" y="477078"/>
              <a:ext cx="2724852" cy="5903844"/>
            </a:xfrm>
            <a:prstGeom prst="rect">
              <a:avLst/>
            </a:prstGeom>
          </p:spPr>
        </p:pic>
        <p:pic>
          <p:nvPicPr>
            <p:cNvPr id="8" name="Grafik 7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F9180AC8-63CC-FA66-67D9-9FA4166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7318" b="2357"/>
            <a:stretch/>
          </p:blipFill>
          <p:spPr>
            <a:xfrm>
              <a:off x="3095403" y="5632174"/>
              <a:ext cx="2724852" cy="6096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4304306" y="868018"/>
            <a:ext cx="7036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bool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...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finally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EA7F26-D8B7-BE0F-8E16-F4FB7B5A6B5F}"/>
              </a:ext>
            </a:extLst>
          </p:cNvPr>
          <p:cNvSpPr txBox="1"/>
          <p:nvPr/>
        </p:nvSpPr>
        <p:spPr>
          <a:xfrm>
            <a:off x="6380922" y="170290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Rebuild children with updated state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751092-4E56-1877-46D6-1207E94749F0}"/>
              </a:ext>
            </a:extLst>
          </p:cNvPr>
          <p:cNvSpPr txBox="1"/>
          <p:nvPr/>
        </p:nvSpPr>
        <p:spPr>
          <a:xfrm>
            <a:off x="5377732" y="2356055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Send message logic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FF0260-FDA6-68EC-21F3-CA53BE164047}"/>
              </a:ext>
            </a:extLst>
          </p:cNvPr>
          <p:cNvSpPr txBox="1"/>
          <p:nvPr/>
        </p:nvSpPr>
        <p:spPr>
          <a:xfrm>
            <a:off x="5377732" y="337853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Set sending flag to false</a:t>
            </a:r>
          </a:p>
        </p:txBody>
      </p:sp>
    </p:spTree>
    <p:extLst>
      <p:ext uri="{BB962C8B-B14F-4D97-AF65-F5344CB8AC3E}">
        <p14:creationId xmlns:p14="http://schemas.microsoft.com/office/powerpoint/2010/main" val="3609652536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834887" y="716653"/>
            <a:ext cx="10713645" cy="56642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2" y="868018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1879158" y="821635"/>
            <a:ext cx="494571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StatefulWidget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createState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=&gt;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ChatInputState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ChatInput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 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TextEditingController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dispose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.dispose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bool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void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async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try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true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.read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&lt;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&gt;()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chatProvider.sendMessage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.trim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.clear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await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chatProvider.requestResponse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finally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setState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()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false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06F1C0-E031-CA0E-D545-2EC28114B6DA}"/>
              </a:ext>
            </a:extLst>
          </p:cNvPr>
          <p:cNvSpPr txBox="1"/>
          <p:nvPr/>
        </p:nvSpPr>
        <p:spPr>
          <a:xfrm>
            <a:off x="6824870" y="821635"/>
            <a:ext cx="45322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TextFormField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controller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decoration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InputDecoration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hintText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'Type a 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isSending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CircularProgressIndicator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()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ListenableBuilder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listenable: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_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IconButton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onPressed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_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inputController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?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null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onSendPressed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428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C043A51-0632-3B6A-ED55-ECB2316AE513}"/>
              </a:ext>
            </a:extLst>
          </p:cNvPr>
          <p:cNvGrpSpPr/>
          <p:nvPr/>
        </p:nvGrpSpPr>
        <p:grpSpPr>
          <a:xfrm>
            <a:off x="4730260" y="477078"/>
            <a:ext cx="2731479" cy="5903844"/>
            <a:chOff x="378707" y="477078"/>
            <a:chExt cx="2731479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4" name="Grafik 3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A06B2B7C-2F90-1C87-8945-1562CA761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t="10775" b="11897"/>
            <a:stretch/>
          </p:blipFill>
          <p:spPr>
            <a:xfrm>
              <a:off x="385334" y="1113182"/>
              <a:ext cx="2724852" cy="4565374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130F3264-8965-C215-E196-10A4C04D6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56581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C043A51-0632-3B6A-ED55-ECB2316AE513}"/>
              </a:ext>
            </a:extLst>
          </p:cNvPr>
          <p:cNvGrpSpPr/>
          <p:nvPr/>
        </p:nvGrpSpPr>
        <p:grpSpPr>
          <a:xfrm>
            <a:off x="378707" y="477078"/>
            <a:ext cx="2731479" cy="5903844"/>
            <a:chOff x="378707" y="477078"/>
            <a:chExt cx="2731479" cy="5903844"/>
          </a:xfrm>
        </p:grpSpPr>
        <p:pic>
          <p:nvPicPr>
            <p:cNvPr id="7" name="Grafik 6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E513F830-E264-1A83-E29F-CC74B86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78707" y="477078"/>
              <a:ext cx="2724852" cy="5903844"/>
            </a:xfrm>
            <a:prstGeom prst="rect">
              <a:avLst/>
            </a:prstGeom>
          </p:spPr>
        </p:pic>
        <p:pic>
          <p:nvPicPr>
            <p:cNvPr id="4" name="Grafik 3" descr="Ein Bild, das Text, Screenshot, Software, Design enthält.&#10;&#10;Automatisch generierte Beschreibung">
              <a:extLst>
                <a:ext uri="{FF2B5EF4-FFF2-40B4-BE49-F238E27FC236}">
                  <a16:creationId xmlns:a16="http://schemas.microsoft.com/office/drawing/2014/main" id="{A06B2B7C-2F90-1C87-8945-1562CA761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t="10775" b="11897"/>
            <a:stretch/>
          </p:blipFill>
          <p:spPr>
            <a:xfrm>
              <a:off x="385334" y="1113182"/>
              <a:ext cx="2724852" cy="4565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548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0775" b="11897"/>
          <a:stretch/>
        </p:blipFill>
        <p:spPr>
          <a:xfrm>
            <a:off x="385334" y="1113182"/>
            <a:ext cx="2724852" cy="45653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4D3DB19-261F-AE9F-F443-F88668BF6C9D}"/>
              </a:ext>
            </a:extLst>
          </p:cNvPr>
          <p:cNvSpPr txBox="1"/>
          <p:nvPr/>
        </p:nvSpPr>
        <p:spPr>
          <a:xfrm>
            <a:off x="4340087" y="884583"/>
            <a:ext cx="70965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</a:p>
          <a:p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600" dirty="0"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4521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0775" b="11897"/>
          <a:stretch/>
        </p:blipFill>
        <p:spPr>
          <a:xfrm>
            <a:off x="385334" y="1113182"/>
            <a:ext cx="2724852" cy="45653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4D3DB19-261F-AE9F-F443-F88668BF6C9D}"/>
              </a:ext>
            </a:extLst>
          </p:cNvPr>
          <p:cNvSpPr txBox="1"/>
          <p:nvPr/>
        </p:nvSpPr>
        <p:spPr>
          <a:xfrm>
            <a:off x="4340087" y="884583"/>
            <a:ext cx="70965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</a:p>
          <a:p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600" dirty="0"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8488B5-7C97-44D5-9E1C-86076D5FB2F6}"/>
              </a:ext>
            </a:extLst>
          </p:cNvPr>
          <p:cNvSpPr txBox="1"/>
          <p:nvPr/>
        </p:nvSpPr>
        <p:spPr>
          <a:xfrm>
            <a:off x="7840867" y="1113182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Widget has no </a:t>
            </a:r>
            <a:r>
              <a:rPr lang="en-US" dirty="0"/>
              <a:t>mutable</a:t>
            </a:r>
            <a:r>
              <a:rPr lang="en-US" dirty="0">
                <a:solidFill>
                  <a:schemeClr val="bg1"/>
                </a:solidFill>
              </a:rPr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83130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0775" b="11897"/>
          <a:stretch/>
        </p:blipFill>
        <p:spPr>
          <a:xfrm>
            <a:off x="385334" y="1113182"/>
            <a:ext cx="2724852" cy="45653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4D3DB19-261F-AE9F-F443-F88668BF6C9D}"/>
              </a:ext>
            </a:extLst>
          </p:cNvPr>
          <p:cNvSpPr txBox="1"/>
          <p:nvPr/>
        </p:nvSpPr>
        <p:spPr>
          <a:xfrm>
            <a:off x="4340087" y="884583"/>
            <a:ext cx="709653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</a:p>
          <a:p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6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6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6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6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6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6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br>
              <a:rPr lang="de-DE" sz="16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endParaRPr lang="de-DE" sz="1600" dirty="0">
              <a:solidFill>
                <a:srgbClr val="A9B7C6"/>
              </a:solidFill>
              <a:effectLst/>
              <a:latin typeface="MonoLisa-Regular" pitchFamily="2" charset="77"/>
            </a:endParaRPr>
          </a:p>
          <a:p>
            <a:endParaRPr lang="en-US" sz="1600" dirty="0"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B38D56-62F2-82D7-ED99-6A193257E2B0}"/>
              </a:ext>
            </a:extLst>
          </p:cNvPr>
          <p:cNvSpPr txBox="1"/>
          <p:nvPr/>
        </p:nvSpPr>
        <p:spPr>
          <a:xfrm>
            <a:off x="8097078" y="2827632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Build Widget for each message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2E5891-3F5C-A888-5CEB-8882B1845678}"/>
              </a:ext>
            </a:extLst>
          </p:cNvPr>
          <p:cNvSpPr txBox="1"/>
          <p:nvPr/>
        </p:nvSpPr>
        <p:spPr>
          <a:xfrm>
            <a:off x="7840867" y="1113182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👆 Widget has no </a:t>
            </a:r>
            <a:r>
              <a:rPr lang="en-US" dirty="0"/>
              <a:t>mutable</a:t>
            </a:r>
            <a:r>
              <a:rPr lang="en-US" dirty="0">
                <a:solidFill>
                  <a:schemeClr val="bg1"/>
                </a:solidFill>
              </a:rPr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81120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lutter – Medium">
            <a:extLst>
              <a:ext uri="{FF2B5EF4-FFF2-40B4-BE49-F238E27FC236}">
                <a16:creationId xmlns:a16="http://schemas.microsoft.com/office/drawing/2014/main" id="{E63C2416-4D75-2D5E-5CDD-6A36C12A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7" b="24083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634279"/>
            <a:ext cx="10268712" cy="15348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What even is Flutter?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8DDF43-85DA-2917-B0EC-C12D46B0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29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716653"/>
            <a:ext cx="8222236" cy="542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273321" y="884583"/>
            <a:ext cx="74311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pic>
        <p:nvPicPr>
          <p:cNvPr id="8" name="Grafik 7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31A60620-5C57-7121-F04F-A7F5E11D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9" name="Grafik 8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078717EB-1C56-47AC-9899-B0B86371D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89364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908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56B70-BCEC-05EE-622C-A0C9DEF899E8}"/>
              </a:ext>
            </a:extLst>
          </p:cNvPr>
          <p:cNvSpPr txBox="1"/>
          <p:nvPr/>
        </p:nvSpPr>
        <p:spPr>
          <a:xfrm>
            <a:off x="9032604" y="1680914"/>
            <a:ext cx="228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Choose icon depending on sender</a:t>
            </a:r>
          </a:p>
        </p:txBody>
      </p:sp>
    </p:spTree>
    <p:extLst>
      <p:ext uri="{BB962C8B-B14F-4D97-AF65-F5344CB8AC3E}">
        <p14:creationId xmlns:p14="http://schemas.microsoft.com/office/powerpoint/2010/main" val="35404727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56B70-BCEC-05EE-622C-A0C9DEF899E8}"/>
              </a:ext>
            </a:extLst>
          </p:cNvPr>
          <p:cNvSpPr txBox="1"/>
          <p:nvPr/>
        </p:nvSpPr>
        <p:spPr>
          <a:xfrm>
            <a:off x="9032604" y="1680914"/>
            <a:ext cx="228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Choose icon depending on sender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27694A-DFB5-967C-95A4-75CA193D68FC}"/>
              </a:ext>
            </a:extLst>
          </p:cNvPr>
          <p:cNvSpPr txBox="1"/>
          <p:nvPr/>
        </p:nvSpPr>
        <p:spPr>
          <a:xfrm>
            <a:off x="6787547" y="243177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Horizontal space</a:t>
            </a:r>
          </a:p>
        </p:txBody>
      </p:sp>
    </p:spTree>
    <p:extLst>
      <p:ext uri="{BB962C8B-B14F-4D97-AF65-F5344CB8AC3E}">
        <p14:creationId xmlns:p14="http://schemas.microsoft.com/office/powerpoint/2010/main" val="38522845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56B70-BCEC-05EE-622C-A0C9DEF899E8}"/>
              </a:ext>
            </a:extLst>
          </p:cNvPr>
          <p:cNvSpPr txBox="1"/>
          <p:nvPr/>
        </p:nvSpPr>
        <p:spPr>
          <a:xfrm>
            <a:off x="9032604" y="1680914"/>
            <a:ext cx="228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Choose icon depending on sender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27694A-DFB5-967C-95A4-75CA193D68FC}"/>
              </a:ext>
            </a:extLst>
          </p:cNvPr>
          <p:cNvSpPr txBox="1"/>
          <p:nvPr/>
        </p:nvSpPr>
        <p:spPr>
          <a:xfrm>
            <a:off x="6787547" y="243177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Horizontal space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BA6CA4-A5D2-2554-5414-2EB6D6C1E5C0}"/>
              </a:ext>
            </a:extLst>
          </p:cNvPr>
          <p:cNvSpPr txBox="1"/>
          <p:nvPr/>
        </p:nvSpPr>
        <p:spPr>
          <a:xfrm>
            <a:off x="7109281" y="354859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Align Texts to the left 👆</a:t>
            </a:r>
          </a:p>
        </p:txBody>
      </p:sp>
    </p:spTree>
    <p:extLst>
      <p:ext uri="{BB962C8B-B14F-4D97-AF65-F5344CB8AC3E}">
        <p14:creationId xmlns:p14="http://schemas.microsoft.com/office/powerpoint/2010/main" val="28245120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56B70-BCEC-05EE-622C-A0C9DEF899E8}"/>
              </a:ext>
            </a:extLst>
          </p:cNvPr>
          <p:cNvSpPr txBox="1"/>
          <p:nvPr/>
        </p:nvSpPr>
        <p:spPr>
          <a:xfrm>
            <a:off x="9032604" y="1680914"/>
            <a:ext cx="228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Choose icon depending on sender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27694A-DFB5-967C-95A4-75CA193D68FC}"/>
              </a:ext>
            </a:extLst>
          </p:cNvPr>
          <p:cNvSpPr txBox="1"/>
          <p:nvPr/>
        </p:nvSpPr>
        <p:spPr>
          <a:xfrm>
            <a:off x="6787547" y="243177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Horizontal space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BA6CA4-A5D2-2554-5414-2EB6D6C1E5C0}"/>
              </a:ext>
            </a:extLst>
          </p:cNvPr>
          <p:cNvSpPr txBox="1"/>
          <p:nvPr/>
        </p:nvSpPr>
        <p:spPr>
          <a:xfrm>
            <a:off x="7109281" y="354859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Align Texts to the left 👆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1C22576-11A4-37EE-0823-B69ADDCF6767}"/>
              </a:ext>
            </a:extLst>
          </p:cNvPr>
          <p:cNvSpPr/>
          <p:nvPr/>
        </p:nvSpPr>
        <p:spPr>
          <a:xfrm>
            <a:off x="-357433" y="-298174"/>
            <a:ext cx="12748216" cy="7288696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Picture 2" descr="Flutter Column and Row. Most common layout requirements are… | by  ApmnTechDev | Medium">
            <a:hlinkClick r:id="rId6"/>
            <a:extLst>
              <a:ext uri="{FF2B5EF4-FFF2-40B4-BE49-F238E27FC236}">
                <a16:creationId xmlns:a16="http://schemas.microsoft.com/office/drawing/2014/main" id="{3775A75D-EDD8-50BB-6731-E971BE22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319" y="1666042"/>
            <a:ext cx="6385160" cy="361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77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56B70-BCEC-05EE-622C-A0C9DEF899E8}"/>
              </a:ext>
            </a:extLst>
          </p:cNvPr>
          <p:cNvSpPr txBox="1"/>
          <p:nvPr/>
        </p:nvSpPr>
        <p:spPr>
          <a:xfrm>
            <a:off x="9032604" y="1680914"/>
            <a:ext cx="228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Choose icon depending on sender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27694A-DFB5-967C-95A4-75CA193D68FC}"/>
              </a:ext>
            </a:extLst>
          </p:cNvPr>
          <p:cNvSpPr txBox="1"/>
          <p:nvPr/>
        </p:nvSpPr>
        <p:spPr>
          <a:xfrm>
            <a:off x="6787547" y="243177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Horizontal space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BA6CA4-A5D2-2554-5414-2EB6D6C1E5C0}"/>
              </a:ext>
            </a:extLst>
          </p:cNvPr>
          <p:cNvSpPr txBox="1"/>
          <p:nvPr/>
        </p:nvSpPr>
        <p:spPr>
          <a:xfrm>
            <a:off x="7109281" y="354859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Align Texts to the left 👆</a:t>
            </a:r>
          </a:p>
        </p:txBody>
      </p:sp>
      <p:pic>
        <p:nvPicPr>
          <p:cNvPr id="10" name="Picture 2" descr="Flutter Column and Row. Most common layout requirements are… | by  ApmnTechDev | Medium">
            <a:hlinkClick r:id="rId6"/>
            <a:extLst>
              <a:ext uri="{FF2B5EF4-FFF2-40B4-BE49-F238E27FC236}">
                <a16:creationId xmlns:a16="http://schemas.microsoft.com/office/drawing/2014/main" id="{BFDACDBE-D44A-BFE4-0DBB-D6C9B486B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94" y="2924205"/>
            <a:ext cx="4614615" cy="26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71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3326296" y="90229"/>
            <a:ext cx="8222236" cy="66775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66" y="884583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78707" y="477078"/>
            <a:ext cx="2724852" cy="5903844"/>
          </a:xfrm>
          <a:prstGeom prst="rect">
            <a:avLst/>
          </a:prstGeom>
        </p:spPr>
      </p:pic>
      <p:pic>
        <p:nvPicPr>
          <p:cNvPr id="4" name="Grafik 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A06B2B7C-2F90-1C87-8945-1562CA7610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3110" b="37710"/>
          <a:stretch/>
        </p:blipFill>
        <p:spPr>
          <a:xfrm>
            <a:off x="385334" y="2431774"/>
            <a:ext cx="2724852" cy="17227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999792B-3616-734D-AF20-01F7D6478201}"/>
              </a:ext>
            </a:extLst>
          </p:cNvPr>
          <p:cNvSpPr txBox="1"/>
          <p:nvPr/>
        </p:nvSpPr>
        <p:spPr>
          <a:xfrm>
            <a:off x="4375485" y="90229"/>
            <a:ext cx="743118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4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4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style: </a:t>
            </a:r>
            <a:r>
              <a:rPr lang="de-DE" sz="14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4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4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4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4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4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4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4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4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4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4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4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4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endParaRPr lang="de-DE" sz="14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C56B70-BCEC-05EE-622C-A0C9DEF899E8}"/>
              </a:ext>
            </a:extLst>
          </p:cNvPr>
          <p:cNvSpPr txBox="1"/>
          <p:nvPr/>
        </p:nvSpPr>
        <p:spPr>
          <a:xfrm>
            <a:off x="9032604" y="1680914"/>
            <a:ext cx="228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Choose icon depending on sender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27694A-DFB5-967C-95A4-75CA193D68FC}"/>
              </a:ext>
            </a:extLst>
          </p:cNvPr>
          <p:cNvSpPr txBox="1"/>
          <p:nvPr/>
        </p:nvSpPr>
        <p:spPr>
          <a:xfrm>
            <a:off x="6787547" y="243177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👈 Horizontal space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BA6CA4-A5D2-2554-5414-2EB6D6C1E5C0}"/>
              </a:ext>
            </a:extLst>
          </p:cNvPr>
          <p:cNvSpPr txBox="1"/>
          <p:nvPr/>
        </p:nvSpPr>
        <p:spPr>
          <a:xfrm>
            <a:off x="7109281" y="354859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Align Texts to the left 👆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C1FD3A-75DD-BC4E-48E4-04F10AC5CC2F}"/>
              </a:ext>
            </a:extLst>
          </p:cNvPr>
          <p:cNvSpPr txBox="1"/>
          <p:nvPr/>
        </p:nvSpPr>
        <p:spPr>
          <a:xfrm>
            <a:off x="6723014" y="4633559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Make sender name bold 👆</a:t>
            </a:r>
          </a:p>
        </p:txBody>
      </p:sp>
    </p:spTree>
    <p:extLst>
      <p:ext uri="{BB962C8B-B14F-4D97-AF65-F5344CB8AC3E}">
        <p14:creationId xmlns:p14="http://schemas.microsoft.com/office/powerpoint/2010/main" val="23019061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48D5B72-65E9-EA99-68E1-9C3F56DD3CD4}"/>
              </a:ext>
            </a:extLst>
          </p:cNvPr>
          <p:cNvSpPr/>
          <p:nvPr/>
        </p:nvSpPr>
        <p:spPr>
          <a:xfrm>
            <a:off x="834887" y="212035"/>
            <a:ext cx="10713645" cy="6566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6" descr="Flutter&quot; Icon - Download for free – Iconduck">
            <a:hlinkClick r:id="rId3"/>
            <a:extLst>
              <a:ext uri="{FF2B5EF4-FFF2-40B4-BE49-F238E27FC236}">
                <a16:creationId xmlns:a16="http://schemas.microsoft.com/office/drawing/2014/main" id="{9BF0ADE1-7B19-5A92-4FD8-2671F1B7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03" y="397566"/>
            <a:ext cx="599303" cy="7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9B8E0F-1FE6-2018-6008-C7377F4B5630}"/>
              </a:ext>
            </a:extLst>
          </p:cNvPr>
          <p:cNvSpPr txBox="1"/>
          <p:nvPr/>
        </p:nvSpPr>
        <p:spPr>
          <a:xfrm>
            <a:off x="1899036" y="397566"/>
            <a:ext cx="45322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ChatDisplay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Chat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isEmpty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Center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ConstrainedBox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constraints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BoxConstraints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maxWidth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300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FractionallySizedBox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widthFactor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0.5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Image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image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AssetImage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assets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/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images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/</a:t>
            </a:r>
            <a:r>
              <a:rPr lang="de-DE" sz="1000" dirty="0" err="1">
                <a:solidFill>
                  <a:srgbClr val="6AAB73"/>
                </a:solidFill>
                <a:effectLst/>
                <a:latin typeface="MonoLisa-Regular" pitchFamily="2" charset="77"/>
              </a:rPr>
              <a:t>chatgpt.png</a:t>
            </a:r>
            <a:r>
              <a:rPr lang="de-DE" sz="1000" dirty="0">
                <a:solidFill>
                  <a:srgbClr val="6AAB73"/>
                </a:solidFill>
                <a:effectLst/>
                <a:latin typeface="MonoLisa-Regular" pitchFamily="2" charset="77"/>
              </a:rPr>
              <a:t>'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ListView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builder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itemBuilder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=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index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itemCount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length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06F1C0-E031-CA0E-D545-2EC28114B6DA}"/>
              </a:ext>
            </a:extLst>
          </p:cNvPr>
          <p:cNvSpPr txBox="1"/>
          <p:nvPr/>
        </p:nvSpPr>
        <p:spPr>
          <a:xfrm>
            <a:off x="6602820" y="376734"/>
            <a:ext cx="4945712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class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extends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StatelessWidget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ChatMessageTile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super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.key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required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this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final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ChatMessage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@</a:t>
            </a:r>
            <a:r>
              <a:rPr lang="de-DE" sz="1000" dirty="0" err="1">
                <a:solidFill>
                  <a:srgbClr val="B3AE60"/>
                </a:solidFill>
                <a:effectLst/>
                <a:latin typeface="MonoLisa-Regular" pitchFamily="2" charset="77"/>
              </a:rPr>
              <a:t>override</a:t>
            </a:r>
            <a:b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3AE60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Widget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build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BuildContext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context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{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return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ListTile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title: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Row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if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000" dirty="0">
                <a:solidFill>
                  <a:srgbClr val="C77DBB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==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Sender.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user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person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else</a:t>
            </a:r>
            <a:b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Icon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Icons.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chat_bubble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SizedBox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width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2AACB8"/>
                </a:solidFill>
                <a:effectLst/>
                <a:latin typeface="MonoLisa-Regular" pitchFamily="2" charset="77"/>
              </a:rPr>
              <a:t>10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Expanded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Column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CrossAxisAlignment.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start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children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[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sender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displayText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style: </a:t>
            </a:r>
            <a:r>
              <a:rPr lang="de-DE" sz="1000" dirty="0" err="1">
                <a:solidFill>
                  <a:srgbClr val="CF8E6D"/>
                </a:solidFill>
                <a:effectLst/>
                <a:latin typeface="MonoLisa-Regular" pitchFamily="2" charset="77"/>
              </a:rPr>
              <a:t>const</a:t>
            </a:r>
            <a:r>
              <a:rPr lang="de-DE" sz="1000" dirty="0">
                <a:solidFill>
                  <a:srgbClr val="CF8E6D"/>
                </a:solidFill>
                <a:effectLst/>
                <a:latin typeface="MonoLisa-Regular" pitchFamily="2" charset="77"/>
              </a:rPr>
              <a:t> </a:t>
            </a:r>
            <a:r>
              <a:rPr lang="de-DE" sz="1000" dirty="0" err="1">
                <a:solidFill>
                  <a:srgbClr val="57AAF7"/>
                </a:solidFill>
                <a:effectLst/>
                <a:latin typeface="MonoLisa-Regular" pitchFamily="2" charset="77"/>
              </a:rPr>
              <a:t>TextStyle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(</a:t>
            </a:r>
            <a:b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                   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: 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FontWeight.</a:t>
            </a:r>
            <a:r>
              <a:rPr lang="de-DE" sz="1000" i="1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bold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  </a:t>
            </a:r>
            <a:r>
              <a:rPr lang="de-DE" sz="1000" dirty="0">
                <a:solidFill>
                  <a:srgbClr val="57AAF7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(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message</a:t>
            </a:r>
            <a:r>
              <a:rPr lang="de-DE" sz="1000" dirty="0" err="1">
                <a:solidFill>
                  <a:srgbClr val="BCBEC4"/>
                </a:solidFill>
                <a:effectLst/>
                <a:latin typeface="MonoLisa-Regular" pitchFamily="2" charset="77"/>
              </a:rPr>
              <a:t>.</a:t>
            </a:r>
            <a:r>
              <a:rPr lang="de-DE" sz="1000" dirty="0" err="1">
                <a:solidFill>
                  <a:srgbClr val="C77DBB"/>
                </a:solidFill>
                <a:effectLst/>
                <a:latin typeface="MonoLisa-Regular" pitchFamily="2" charset="77"/>
              </a:rPr>
              <a:t>text</a:t>
            </a:r>
            <a:r>
              <a:rPr lang="de-DE" sz="1000" dirty="0">
                <a:solidFill>
                  <a:srgbClr val="17938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  </a:t>
            </a:r>
            <a:r>
              <a:rPr lang="de-DE" sz="1000" dirty="0">
                <a:solidFill>
                  <a:srgbClr val="6E7ED9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  </a:t>
            </a:r>
            <a:r>
              <a:rPr lang="de-DE" sz="1000" dirty="0">
                <a:solidFill>
                  <a:srgbClr val="359FF4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]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,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  </a:t>
            </a: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)</a:t>
            </a: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;</a:t>
            </a:r>
            <a:b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BCBEC4"/>
                </a:solidFill>
                <a:effectLst/>
                <a:latin typeface="MonoLisa-Regular" pitchFamily="2" charset="77"/>
              </a:rPr>
              <a:t>  </a:t>
            </a:r>
            <a: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  <a:t>}</a:t>
            </a:r>
            <a:br>
              <a:rPr lang="de-DE" sz="1000" dirty="0">
                <a:solidFill>
                  <a:srgbClr val="54A857"/>
                </a:solidFill>
                <a:effectLst/>
                <a:latin typeface="MonoLisa-Regular" pitchFamily="2" charset="77"/>
              </a:rPr>
            </a:br>
            <a:r>
              <a:rPr lang="de-DE" sz="1000" dirty="0">
                <a:solidFill>
                  <a:srgbClr val="E8BA36"/>
                </a:solidFill>
                <a:effectLst/>
                <a:latin typeface="MonoLisa-Regular" pitchFamily="2" charset="77"/>
              </a:rPr>
              <a:t>}</a:t>
            </a:r>
            <a:endParaRPr lang="de-DE" sz="1000" dirty="0">
              <a:solidFill>
                <a:srgbClr val="A9B7C6"/>
              </a:solidFill>
              <a:effectLst/>
              <a:latin typeface="MonoLisa-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8297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E513F830-E264-1A83-E29F-CC74B863BF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733574" y="477078"/>
            <a:ext cx="2724852" cy="5903844"/>
          </a:xfrm>
          <a:prstGeom prst="rect">
            <a:avLst/>
          </a:prstGeom>
        </p:spPr>
      </p:pic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0D03D700-2676-EBE3-F203-12D0F286F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4321" b="89562"/>
          <a:stretch/>
        </p:blipFill>
        <p:spPr>
          <a:xfrm>
            <a:off x="4733574" y="723279"/>
            <a:ext cx="2724852" cy="3611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FC0033-C8D1-A46E-5EEC-6CA0E2A54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564" y="217331"/>
            <a:ext cx="781878" cy="7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2027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JuxtaposeVTI">
  <a:themeElements>
    <a:clrScheme name="Benutzerdefiniert 1">
      <a:dk1>
        <a:srgbClr val="53C5F7"/>
      </a:dk1>
      <a:lt1>
        <a:srgbClr val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6687</Words>
  <Application>Microsoft Macintosh PowerPoint</Application>
  <PresentationFormat>Breitbild</PresentationFormat>
  <Paragraphs>476</Paragraphs>
  <Slides>110</Slides>
  <Notes>100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110</vt:i4>
      </vt:variant>
    </vt:vector>
  </HeadingPairs>
  <TitlesOfParts>
    <vt:vector size="120" baseType="lpstr">
      <vt:lpstr>Arial</vt:lpstr>
      <vt:lpstr>Calibri</vt:lpstr>
      <vt:lpstr>Franklin Gothic Demi Cond</vt:lpstr>
      <vt:lpstr>Franklin Gothic Medium</vt:lpstr>
      <vt:lpstr>MonoLisa-Regular</vt:lpstr>
      <vt:lpstr>Satoshi</vt:lpstr>
      <vt:lpstr>Satoshi Bold</vt:lpstr>
      <vt:lpstr>Satoshi Medium</vt:lpstr>
      <vt:lpstr>Wingdings</vt:lpstr>
      <vt:lpstr>JuxtaposeVTI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Introduction to Flutter</vt:lpstr>
      <vt:lpstr>Overview</vt:lpstr>
      <vt:lpstr>Why Flutter?</vt:lpstr>
      <vt:lpstr>What even is Flutter?</vt:lpstr>
      <vt:lpstr>What even is Flutter?</vt:lpstr>
      <vt:lpstr>What even is Flutter?</vt:lpstr>
      <vt:lpstr>Your experience with mobile development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What does Flutter offer?</vt:lpstr>
      <vt:lpstr>Applications in the wild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Summary</vt:lpstr>
      <vt:lpstr>Flutter Basics</vt:lpstr>
      <vt:lpstr>Widgets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Widget Properties</vt:lpstr>
      <vt:lpstr>Properties</vt:lpstr>
      <vt:lpstr>Properties</vt:lpstr>
      <vt:lpstr>Properties</vt:lpstr>
      <vt:lpstr>Properties</vt:lpstr>
      <vt:lpstr>Properties</vt:lpstr>
      <vt:lpstr>Summary</vt:lpstr>
      <vt:lpstr>Chat-GPT Clone</vt:lpstr>
      <vt:lpstr>Demo</vt:lpstr>
      <vt:lpstr>PowerPoint-Präsentation</vt:lpstr>
      <vt:lpstr>Architecture</vt:lpstr>
      <vt:lpstr>PowerPoint-Präsentation</vt:lpstr>
      <vt:lpstr>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That’s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2023-11-03T11:17:15Z</cp:lastPrinted>
  <dcterms:created xsi:type="dcterms:W3CDTF">2021-04-27T10:31:44Z</dcterms:created>
  <dcterms:modified xsi:type="dcterms:W3CDTF">2024-01-12T12:45:43Z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